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53"/>
  </p:notesMasterIdLst>
  <p:sldIdLst>
    <p:sldId id="256" r:id="rId2"/>
    <p:sldId id="258" r:id="rId3"/>
    <p:sldId id="259" r:id="rId4"/>
    <p:sldId id="261" r:id="rId5"/>
    <p:sldId id="262"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39" r:id="rId20"/>
    <p:sldId id="275" r:id="rId21"/>
    <p:sldId id="276" r:id="rId22"/>
    <p:sldId id="370" r:id="rId23"/>
    <p:sldId id="301" r:id="rId24"/>
    <p:sldId id="306" r:id="rId25"/>
    <p:sldId id="307" r:id="rId26"/>
    <p:sldId id="308" r:id="rId27"/>
    <p:sldId id="309" r:id="rId28"/>
    <p:sldId id="311" r:id="rId29"/>
    <p:sldId id="313" r:id="rId30"/>
    <p:sldId id="314" r:id="rId31"/>
    <p:sldId id="315" r:id="rId32"/>
    <p:sldId id="317" r:id="rId33"/>
    <p:sldId id="316" r:id="rId34"/>
    <p:sldId id="318" r:id="rId35"/>
    <p:sldId id="320" r:id="rId36"/>
    <p:sldId id="319" r:id="rId37"/>
    <p:sldId id="321" r:id="rId38"/>
    <p:sldId id="322" r:id="rId39"/>
    <p:sldId id="323" r:id="rId40"/>
    <p:sldId id="324" r:id="rId41"/>
    <p:sldId id="325" r:id="rId42"/>
    <p:sldId id="326" r:id="rId43"/>
    <p:sldId id="327" r:id="rId44"/>
    <p:sldId id="330" r:id="rId45"/>
    <p:sldId id="329" r:id="rId46"/>
    <p:sldId id="331" r:id="rId47"/>
    <p:sldId id="334" r:id="rId48"/>
    <p:sldId id="336" r:id="rId49"/>
    <p:sldId id="367" r:id="rId50"/>
    <p:sldId id="368" r:id="rId51"/>
    <p:sldId id="403" r:id="rId52"/>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50"/>
  </p:normalViewPr>
  <p:slideViewPr>
    <p:cSldViewPr snapToGrid="0" snapToObjects="1">
      <p:cViewPr varScale="1">
        <p:scale>
          <a:sx n="64" d="100"/>
          <a:sy n="64" d="100"/>
        </p:scale>
        <p:origin x="75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77A11-C268-4349-A9D5-D53E61D6D8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F74C22-AB04-42A0-97EC-1B6EC1ECD2E0}">
      <dgm:prSet/>
      <dgm:spPr/>
      <dgm:t>
        <a:bodyPr/>
        <a:lstStyle/>
        <a:p>
          <a:r>
            <a:rPr lang="en-US" b="1"/>
            <a:t>S- </a:t>
          </a:r>
          <a:r>
            <a:rPr lang="en-US"/>
            <a:t>Social responsibility</a:t>
          </a:r>
        </a:p>
      </dgm:t>
    </dgm:pt>
    <dgm:pt modelId="{45F62B22-144D-43F4-9287-48D962348CDA}" type="parTrans" cxnId="{61DF7E57-DFDD-48AF-9037-EDB0ACADB1BF}">
      <dgm:prSet/>
      <dgm:spPr/>
      <dgm:t>
        <a:bodyPr/>
        <a:lstStyle/>
        <a:p>
          <a:endParaRPr lang="en-US"/>
        </a:p>
      </dgm:t>
    </dgm:pt>
    <dgm:pt modelId="{034EFFB8-8985-4595-A62A-589C6B6D8A33}" type="sibTrans" cxnId="{61DF7E57-DFDD-48AF-9037-EDB0ACADB1BF}">
      <dgm:prSet/>
      <dgm:spPr/>
      <dgm:t>
        <a:bodyPr/>
        <a:lstStyle/>
        <a:p>
          <a:endParaRPr lang="en-US"/>
        </a:p>
      </dgm:t>
    </dgm:pt>
    <dgm:pt modelId="{A71939B9-7A55-4A07-B65D-6AB1BDDF0D03}">
      <dgm:prSet/>
      <dgm:spPr/>
      <dgm:t>
        <a:bodyPr/>
        <a:lstStyle/>
        <a:p>
          <a:r>
            <a:rPr lang="en-US" b="1"/>
            <a:t>A-</a:t>
          </a:r>
          <a:r>
            <a:rPr lang="en-US"/>
            <a:t>Acceptance,</a:t>
          </a:r>
        </a:p>
      </dgm:t>
    </dgm:pt>
    <dgm:pt modelId="{F6D4593E-9778-4557-BDF0-2533539B8D7F}" type="parTrans" cxnId="{3DE34214-6BD8-4F84-AB8C-D90047861B53}">
      <dgm:prSet/>
      <dgm:spPr/>
      <dgm:t>
        <a:bodyPr/>
        <a:lstStyle/>
        <a:p>
          <a:endParaRPr lang="en-US"/>
        </a:p>
      </dgm:t>
    </dgm:pt>
    <dgm:pt modelId="{8BBDABA9-CE9A-439D-BBF6-AA0BA887B607}" type="sibTrans" cxnId="{3DE34214-6BD8-4F84-AB8C-D90047861B53}">
      <dgm:prSet/>
      <dgm:spPr/>
      <dgm:t>
        <a:bodyPr/>
        <a:lstStyle/>
        <a:p>
          <a:endParaRPr lang="en-US"/>
        </a:p>
      </dgm:t>
    </dgm:pt>
    <dgm:pt modelId="{A14780B9-7E0E-4A43-9B31-458ABDD75AD7}">
      <dgm:prSet/>
      <dgm:spPr/>
      <dgm:t>
        <a:bodyPr/>
        <a:lstStyle/>
        <a:p>
          <a:r>
            <a:rPr lang="en-US" b="1"/>
            <a:t>I-</a:t>
          </a:r>
          <a:r>
            <a:rPr lang="en-US"/>
            <a:t>Integrity</a:t>
          </a:r>
        </a:p>
      </dgm:t>
    </dgm:pt>
    <dgm:pt modelId="{DB2CBD3C-D5A1-4E94-B485-3E1686F3E073}" type="parTrans" cxnId="{C713D4D6-F92E-45F1-B089-8434E5F6A21C}">
      <dgm:prSet/>
      <dgm:spPr/>
      <dgm:t>
        <a:bodyPr/>
        <a:lstStyle/>
        <a:p>
          <a:endParaRPr lang="en-US"/>
        </a:p>
      </dgm:t>
    </dgm:pt>
    <dgm:pt modelId="{086A7982-5C6E-4D0D-81EE-35D9BB0B5F26}" type="sibTrans" cxnId="{C713D4D6-F92E-45F1-B089-8434E5F6A21C}">
      <dgm:prSet/>
      <dgm:spPr/>
      <dgm:t>
        <a:bodyPr/>
        <a:lstStyle/>
        <a:p>
          <a:endParaRPr lang="en-US"/>
        </a:p>
      </dgm:t>
    </dgm:pt>
    <dgm:pt modelId="{3EC8BFFF-E8E3-4BA8-A926-760E641A635E}">
      <dgm:prSet/>
      <dgm:spPr/>
      <dgm:t>
        <a:bodyPr/>
        <a:lstStyle/>
        <a:p>
          <a:r>
            <a:rPr lang="en-US" b="1"/>
            <a:t>S-</a:t>
          </a:r>
          <a:r>
            <a:rPr lang="en-US"/>
            <a:t>Self-confident</a:t>
          </a:r>
        </a:p>
      </dgm:t>
    </dgm:pt>
    <dgm:pt modelId="{9B705BDC-DE2B-4733-8B15-E0946D0D793C}" type="parTrans" cxnId="{FB05F707-AD83-4569-B572-40EAE9B953A8}">
      <dgm:prSet/>
      <dgm:spPr/>
      <dgm:t>
        <a:bodyPr/>
        <a:lstStyle/>
        <a:p>
          <a:endParaRPr lang="en-US"/>
        </a:p>
      </dgm:t>
    </dgm:pt>
    <dgm:pt modelId="{AEB4559B-3339-4C9D-B450-33AC4222645B}" type="sibTrans" cxnId="{FB05F707-AD83-4569-B572-40EAE9B953A8}">
      <dgm:prSet/>
      <dgm:spPr/>
      <dgm:t>
        <a:bodyPr/>
        <a:lstStyle/>
        <a:p>
          <a:endParaRPr lang="en-US"/>
        </a:p>
      </dgm:t>
    </dgm:pt>
    <dgm:pt modelId="{ED524203-6194-4548-B27A-506CFB2EC0A5}" type="pres">
      <dgm:prSet presAssocID="{06577A11-C268-4349-A9D5-D53E61D6D83E}" presName="root" presStyleCnt="0">
        <dgm:presLayoutVars>
          <dgm:dir/>
          <dgm:resizeHandles val="exact"/>
        </dgm:presLayoutVars>
      </dgm:prSet>
      <dgm:spPr/>
    </dgm:pt>
    <dgm:pt modelId="{37ACE7EE-48D6-47AF-858C-8521A4B399D2}" type="pres">
      <dgm:prSet presAssocID="{12F74C22-AB04-42A0-97EC-1B6EC1ECD2E0}" presName="compNode" presStyleCnt="0"/>
      <dgm:spPr/>
    </dgm:pt>
    <dgm:pt modelId="{698469B1-CDE3-495F-B028-AA0D20C83369}" type="pres">
      <dgm:prSet presAssocID="{12F74C22-AB04-42A0-97EC-1B6EC1ECD2E0}" presName="bgRect" presStyleLbl="bgShp" presStyleIdx="0" presStyleCnt="4"/>
      <dgm:spPr/>
    </dgm:pt>
    <dgm:pt modelId="{F4FFF375-BC94-4585-9E45-D72D87DDF644}" type="pres">
      <dgm:prSet presAssocID="{12F74C22-AB04-42A0-97EC-1B6EC1ECD2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boarding"/>
        </a:ext>
      </dgm:extLst>
    </dgm:pt>
    <dgm:pt modelId="{D683836F-2ADC-4CA5-85F6-E41E0940BB06}" type="pres">
      <dgm:prSet presAssocID="{12F74C22-AB04-42A0-97EC-1B6EC1ECD2E0}" presName="spaceRect" presStyleCnt="0"/>
      <dgm:spPr/>
    </dgm:pt>
    <dgm:pt modelId="{BA203411-ACBA-46D1-A00C-AF841A1F10BA}" type="pres">
      <dgm:prSet presAssocID="{12F74C22-AB04-42A0-97EC-1B6EC1ECD2E0}" presName="parTx" presStyleLbl="revTx" presStyleIdx="0" presStyleCnt="4">
        <dgm:presLayoutVars>
          <dgm:chMax val="0"/>
          <dgm:chPref val="0"/>
        </dgm:presLayoutVars>
      </dgm:prSet>
      <dgm:spPr/>
    </dgm:pt>
    <dgm:pt modelId="{CAFCC4C0-616F-425B-B0DF-11EC5920DF81}" type="pres">
      <dgm:prSet presAssocID="{034EFFB8-8985-4595-A62A-589C6B6D8A33}" presName="sibTrans" presStyleCnt="0"/>
      <dgm:spPr/>
    </dgm:pt>
    <dgm:pt modelId="{AC1550AC-0F0C-4128-B8BF-DBE084897550}" type="pres">
      <dgm:prSet presAssocID="{A71939B9-7A55-4A07-B65D-6AB1BDDF0D03}" presName="compNode" presStyleCnt="0"/>
      <dgm:spPr/>
    </dgm:pt>
    <dgm:pt modelId="{77639103-6353-457C-8330-52E134257B38}" type="pres">
      <dgm:prSet presAssocID="{A71939B9-7A55-4A07-B65D-6AB1BDDF0D03}" presName="bgRect" presStyleLbl="bgShp" presStyleIdx="1" presStyleCnt="4"/>
      <dgm:spPr/>
    </dgm:pt>
    <dgm:pt modelId="{09DB6356-EA0C-4FD6-88DC-AD1710AAD444}" type="pres">
      <dgm:prSet presAssocID="{A71939B9-7A55-4A07-B65D-6AB1BDDF0D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ccept"/>
        </a:ext>
      </dgm:extLst>
    </dgm:pt>
    <dgm:pt modelId="{221DEE43-4006-417E-A1AF-B3CA31B9D211}" type="pres">
      <dgm:prSet presAssocID="{A71939B9-7A55-4A07-B65D-6AB1BDDF0D03}" presName="spaceRect" presStyleCnt="0"/>
      <dgm:spPr/>
    </dgm:pt>
    <dgm:pt modelId="{E5A6A153-9395-4D7B-AB63-3CFA5333B304}" type="pres">
      <dgm:prSet presAssocID="{A71939B9-7A55-4A07-B65D-6AB1BDDF0D03}" presName="parTx" presStyleLbl="revTx" presStyleIdx="1" presStyleCnt="4">
        <dgm:presLayoutVars>
          <dgm:chMax val="0"/>
          <dgm:chPref val="0"/>
        </dgm:presLayoutVars>
      </dgm:prSet>
      <dgm:spPr/>
    </dgm:pt>
    <dgm:pt modelId="{F5DB6C76-1790-451E-A359-94B8C59B139B}" type="pres">
      <dgm:prSet presAssocID="{8BBDABA9-CE9A-439D-BBF6-AA0BA887B607}" presName="sibTrans" presStyleCnt="0"/>
      <dgm:spPr/>
    </dgm:pt>
    <dgm:pt modelId="{C5B6C05C-B1D4-4407-92A2-4C09A6071950}" type="pres">
      <dgm:prSet presAssocID="{A14780B9-7E0E-4A43-9B31-458ABDD75AD7}" presName="compNode" presStyleCnt="0"/>
      <dgm:spPr/>
    </dgm:pt>
    <dgm:pt modelId="{DB6223EE-AEA4-468D-B2CA-B6628E93DDD2}" type="pres">
      <dgm:prSet presAssocID="{A14780B9-7E0E-4A43-9B31-458ABDD75AD7}" presName="bgRect" presStyleLbl="bgShp" presStyleIdx="2" presStyleCnt="4"/>
      <dgm:spPr/>
    </dgm:pt>
    <dgm:pt modelId="{0CAC2B62-B612-4A52-A86C-6E04224F467D}" type="pres">
      <dgm:prSet presAssocID="{A14780B9-7E0E-4A43-9B31-458ABDD75A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5C923FED-9BA2-4657-8E11-938E5C20F994}" type="pres">
      <dgm:prSet presAssocID="{A14780B9-7E0E-4A43-9B31-458ABDD75AD7}" presName="spaceRect" presStyleCnt="0"/>
      <dgm:spPr/>
    </dgm:pt>
    <dgm:pt modelId="{5B74C953-3B70-49B8-9A6E-CC8612CCFEEE}" type="pres">
      <dgm:prSet presAssocID="{A14780B9-7E0E-4A43-9B31-458ABDD75AD7}" presName="parTx" presStyleLbl="revTx" presStyleIdx="2" presStyleCnt="4">
        <dgm:presLayoutVars>
          <dgm:chMax val="0"/>
          <dgm:chPref val="0"/>
        </dgm:presLayoutVars>
      </dgm:prSet>
      <dgm:spPr/>
    </dgm:pt>
    <dgm:pt modelId="{3AFAD797-E26E-43CD-BA02-E545A5CBD780}" type="pres">
      <dgm:prSet presAssocID="{086A7982-5C6E-4D0D-81EE-35D9BB0B5F26}" presName="sibTrans" presStyleCnt="0"/>
      <dgm:spPr/>
    </dgm:pt>
    <dgm:pt modelId="{FE2EB5C5-853D-4E59-A3A1-3A35E7F67F1B}" type="pres">
      <dgm:prSet presAssocID="{3EC8BFFF-E8E3-4BA8-A926-760E641A635E}" presName="compNode" presStyleCnt="0"/>
      <dgm:spPr/>
    </dgm:pt>
    <dgm:pt modelId="{C6D25882-9361-450C-B491-E5CE9A13A4A0}" type="pres">
      <dgm:prSet presAssocID="{3EC8BFFF-E8E3-4BA8-A926-760E641A635E}" presName="bgRect" presStyleLbl="bgShp" presStyleIdx="3" presStyleCnt="4"/>
      <dgm:spPr/>
    </dgm:pt>
    <dgm:pt modelId="{B9B9CC8E-E420-4F65-913F-ADE95C6D102B}" type="pres">
      <dgm:prSet presAssocID="{3EC8BFFF-E8E3-4BA8-A926-760E641A63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
        </a:ext>
      </dgm:extLst>
    </dgm:pt>
    <dgm:pt modelId="{7A777BF0-6916-4CB7-BB9C-D1653B848675}" type="pres">
      <dgm:prSet presAssocID="{3EC8BFFF-E8E3-4BA8-A926-760E641A635E}" presName="spaceRect" presStyleCnt="0"/>
      <dgm:spPr/>
    </dgm:pt>
    <dgm:pt modelId="{BD26AC26-828A-4AB5-8137-675C0CA0D50E}" type="pres">
      <dgm:prSet presAssocID="{3EC8BFFF-E8E3-4BA8-A926-760E641A635E}" presName="parTx" presStyleLbl="revTx" presStyleIdx="3" presStyleCnt="4">
        <dgm:presLayoutVars>
          <dgm:chMax val="0"/>
          <dgm:chPref val="0"/>
        </dgm:presLayoutVars>
      </dgm:prSet>
      <dgm:spPr/>
    </dgm:pt>
  </dgm:ptLst>
  <dgm:cxnLst>
    <dgm:cxn modelId="{FB05F707-AD83-4569-B572-40EAE9B953A8}" srcId="{06577A11-C268-4349-A9D5-D53E61D6D83E}" destId="{3EC8BFFF-E8E3-4BA8-A926-760E641A635E}" srcOrd="3" destOrd="0" parTransId="{9B705BDC-DE2B-4733-8B15-E0946D0D793C}" sibTransId="{AEB4559B-3339-4C9D-B450-33AC4222645B}"/>
    <dgm:cxn modelId="{908FAD0E-F4F2-4DFC-86B9-2C6A41F059DA}" type="presOf" srcId="{A71939B9-7A55-4A07-B65D-6AB1BDDF0D03}" destId="{E5A6A153-9395-4D7B-AB63-3CFA5333B304}" srcOrd="0" destOrd="0" presId="urn:microsoft.com/office/officeart/2018/2/layout/IconVerticalSolidList"/>
    <dgm:cxn modelId="{3DE34214-6BD8-4F84-AB8C-D90047861B53}" srcId="{06577A11-C268-4349-A9D5-D53E61D6D83E}" destId="{A71939B9-7A55-4A07-B65D-6AB1BDDF0D03}" srcOrd="1" destOrd="0" parTransId="{F6D4593E-9778-4557-BDF0-2533539B8D7F}" sibTransId="{8BBDABA9-CE9A-439D-BBF6-AA0BA887B607}"/>
    <dgm:cxn modelId="{6A901567-F596-438B-9242-6ECCD135A5AF}" type="presOf" srcId="{06577A11-C268-4349-A9D5-D53E61D6D83E}" destId="{ED524203-6194-4548-B27A-506CFB2EC0A5}" srcOrd="0" destOrd="0" presId="urn:microsoft.com/office/officeart/2018/2/layout/IconVerticalSolidList"/>
    <dgm:cxn modelId="{15FE484C-5C5C-40E5-AE0C-D9252CF44846}" type="presOf" srcId="{3EC8BFFF-E8E3-4BA8-A926-760E641A635E}" destId="{BD26AC26-828A-4AB5-8137-675C0CA0D50E}" srcOrd="0" destOrd="0" presId="urn:microsoft.com/office/officeart/2018/2/layout/IconVerticalSolidList"/>
    <dgm:cxn modelId="{94E96055-F659-4382-9B8E-509CD2D51337}" type="presOf" srcId="{12F74C22-AB04-42A0-97EC-1B6EC1ECD2E0}" destId="{BA203411-ACBA-46D1-A00C-AF841A1F10BA}" srcOrd="0" destOrd="0" presId="urn:microsoft.com/office/officeart/2018/2/layout/IconVerticalSolidList"/>
    <dgm:cxn modelId="{61DF7E57-DFDD-48AF-9037-EDB0ACADB1BF}" srcId="{06577A11-C268-4349-A9D5-D53E61D6D83E}" destId="{12F74C22-AB04-42A0-97EC-1B6EC1ECD2E0}" srcOrd="0" destOrd="0" parTransId="{45F62B22-144D-43F4-9287-48D962348CDA}" sibTransId="{034EFFB8-8985-4595-A62A-589C6B6D8A33}"/>
    <dgm:cxn modelId="{C713D4D6-F92E-45F1-B089-8434E5F6A21C}" srcId="{06577A11-C268-4349-A9D5-D53E61D6D83E}" destId="{A14780B9-7E0E-4A43-9B31-458ABDD75AD7}" srcOrd="2" destOrd="0" parTransId="{DB2CBD3C-D5A1-4E94-B485-3E1686F3E073}" sibTransId="{086A7982-5C6E-4D0D-81EE-35D9BB0B5F26}"/>
    <dgm:cxn modelId="{4597BFFF-72EE-45FE-9F8F-5A6A634DB317}" type="presOf" srcId="{A14780B9-7E0E-4A43-9B31-458ABDD75AD7}" destId="{5B74C953-3B70-49B8-9A6E-CC8612CCFEEE}" srcOrd="0" destOrd="0" presId="urn:microsoft.com/office/officeart/2018/2/layout/IconVerticalSolidList"/>
    <dgm:cxn modelId="{A03DCDB7-BE8D-486E-B368-B5EEBDA4798E}" type="presParOf" srcId="{ED524203-6194-4548-B27A-506CFB2EC0A5}" destId="{37ACE7EE-48D6-47AF-858C-8521A4B399D2}" srcOrd="0" destOrd="0" presId="urn:microsoft.com/office/officeart/2018/2/layout/IconVerticalSolidList"/>
    <dgm:cxn modelId="{1331E55F-B23F-4CF1-960F-6934A10AB0DC}" type="presParOf" srcId="{37ACE7EE-48D6-47AF-858C-8521A4B399D2}" destId="{698469B1-CDE3-495F-B028-AA0D20C83369}" srcOrd="0" destOrd="0" presId="urn:microsoft.com/office/officeart/2018/2/layout/IconVerticalSolidList"/>
    <dgm:cxn modelId="{168C470A-E5F4-441D-AD9C-FD5B64051EBF}" type="presParOf" srcId="{37ACE7EE-48D6-47AF-858C-8521A4B399D2}" destId="{F4FFF375-BC94-4585-9E45-D72D87DDF644}" srcOrd="1" destOrd="0" presId="urn:microsoft.com/office/officeart/2018/2/layout/IconVerticalSolidList"/>
    <dgm:cxn modelId="{58DE3335-D705-4B84-BF9D-7ED6336881A7}" type="presParOf" srcId="{37ACE7EE-48D6-47AF-858C-8521A4B399D2}" destId="{D683836F-2ADC-4CA5-85F6-E41E0940BB06}" srcOrd="2" destOrd="0" presId="urn:microsoft.com/office/officeart/2018/2/layout/IconVerticalSolidList"/>
    <dgm:cxn modelId="{65B4067E-45FF-46E8-8EDF-E8DE453E0766}" type="presParOf" srcId="{37ACE7EE-48D6-47AF-858C-8521A4B399D2}" destId="{BA203411-ACBA-46D1-A00C-AF841A1F10BA}" srcOrd="3" destOrd="0" presId="urn:microsoft.com/office/officeart/2018/2/layout/IconVerticalSolidList"/>
    <dgm:cxn modelId="{5C2FF568-2F32-427A-8671-1F2089885891}" type="presParOf" srcId="{ED524203-6194-4548-B27A-506CFB2EC0A5}" destId="{CAFCC4C0-616F-425B-B0DF-11EC5920DF81}" srcOrd="1" destOrd="0" presId="urn:microsoft.com/office/officeart/2018/2/layout/IconVerticalSolidList"/>
    <dgm:cxn modelId="{7CA01B31-2319-462A-B7FD-613144C891A1}" type="presParOf" srcId="{ED524203-6194-4548-B27A-506CFB2EC0A5}" destId="{AC1550AC-0F0C-4128-B8BF-DBE084897550}" srcOrd="2" destOrd="0" presId="urn:microsoft.com/office/officeart/2018/2/layout/IconVerticalSolidList"/>
    <dgm:cxn modelId="{B48D2AE4-3B3D-44F2-B577-71DA0502CB0E}" type="presParOf" srcId="{AC1550AC-0F0C-4128-B8BF-DBE084897550}" destId="{77639103-6353-457C-8330-52E134257B38}" srcOrd="0" destOrd="0" presId="urn:microsoft.com/office/officeart/2018/2/layout/IconVerticalSolidList"/>
    <dgm:cxn modelId="{C30C626C-E4B4-4FC6-BB03-800A9C0E4CBD}" type="presParOf" srcId="{AC1550AC-0F0C-4128-B8BF-DBE084897550}" destId="{09DB6356-EA0C-4FD6-88DC-AD1710AAD444}" srcOrd="1" destOrd="0" presId="urn:microsoft.com/office/officeart/2018/2/layout/IconVerticalSolidList"/>
    <dgm:cxn modelId="{6C8E35BD-7000-4FA2-9579-339AB588B52E}" type="presParOf" srcId="{AC1550AC-0F0C-4128-B8BF-DBE084897550}" destId="{221DEE43-4006-417E-A1AF-B3CA31B9D211}" srcOrd="2" destOrd="0" presId="urn:microsoft.com/office/officeart/2018/2/layout/IconVerticalSolidList"/>
    <dgm:cxn modelId="{AC31B4B3-22A3-423B-9752-D6831D888C83}" type="presParOf" srcId="{AC1550AC-0F0C-4128-B8BF-DBE084897550}" destId="{E5A6A153-9395-4D7B-AB63-3CFA5333B304}" srcOrd="3" destOrd="0" presId="urn:microsoft.com/office/officeart/2018/2/layout/IconVerticalSolidList"/>
    <dgm:cxn modelId="{B33022CD-50E5-4DFB-858B-FBA2D1CC97CC}" type="presParOf" srcId="{ED524203-6194-4548-B27A-506CFB2EC0A5}" destId="{F5DB6C76-1790-451E-A359-94B8C59B139B}" srcOrd="3" destOrd="0" presId="urn:microsoft.com/office/officeart/2018/2/layout/IconVerticalSolidList"/>
    <dgm:cxn modelId="{7169C888-2146-4622-B74E-58FAFEFCC6EE}" type="presParOf" srcId="{ED524203-6194-4548-B27A-506CFB2EC0A5}" destId="{C5B6C05C-B1D4-4407-92A2-4C09A6071950}" srcOrd="4" destOrd="0" presId="urn:microsoft.com/office/officeart/2018/2/layout/IconVerticalSolidList"/>
    <dgm:cxn modelId="{3F18373B-6BB4-4B9A-A201-F02A90050D95}" type="presParOf" srcId="{C5B6C05C-B1D4-4407-92A2-4C09A6071950}" destId="{DB6223EE-AEA4-468D-B2CA-B6628E93DDD2}" srcOrd="0" destOrd="0" presId="urn:microsoft.com/office/officeart/2018/2/layout/IconVerticalSolidList"/>
    <dgm:cxn modelId="{652BF344-FA25-44A0-8D24-B67FE84600DC}" type="presParOf" srcId="{C5B6C05C-B1D4-4407-92A2-4C09A6071950}" destId="{0CAC2B62-B612-4A52-A86C-6E04224F467D}" srcOrd="1" destOrd="0" presId="urn:microsoft.com/office/officeart/2018/2/layout/IconVerticalSolidList"/>
    <dgm:cxn modelId="{3C648372-CC2A-4456-9614-7F2D5FF4FA85}" type="presParOf" srcId="{C5B6C05C-B1D4-4407-92A2-4C09A6071950}" destId="{5C923FED-9BA2-4657-8E11-938E5C20F994}" srcOrd="2" destOrd="0" presId="urn:microsoft.com/office/officeart/2018/2/layout/IconVerticalSolidList"/>
    <dgm:cxn modelId="{1D024F57-AD9E-4525-812A-96E380F1099E}" type="presParOf" srcId="{C5B6C05C-B1D4-4407-92A2-4C09A6071950}" destId="{5B74C953-3B70-49B8-9A6E-CC8612CCFEEE}" srcOrd="3" destOrd="0" presId="urn:microsoft.com/office/officeart/2018/2/layout/IconVerticalSolidList"/>
    <dgm:cxn modelId="{F8129F01-0B21-4C92-81C0-C8AC7C0EE09E}" type="presParOf" srcId="{ED524203-6194-4548-B27A-506CFB2EC0A5}" destId="{3AFAD797-E26E-43CD-BA02-E545A5CBD780}" srcOrd="5" destOrd="0" presId="urn:microsoft.com/office/officeart/2018/2/layout/IconVerticalSolidList"/>
    <dgm:cxn modelId="{C4638093-13F9-44BC-A2E4-FE814D8B6873}" type="presParOf" srcId="{ED524203-6194-4548-B27A-506CFB2EC0A5}" destId="{FE2EB5C5-853D-4E59-A3A1-3A35E7F67F1B}" srcOrd="6" destOrd="0" presId="urn:microsoft.com/office/officeart/2018/2/layout/IconVerticalSolidList"/>
    <dgm:cxn modelId="{1056EFB2-D3E7-45A5-8E2D-B3CCB02F7FB1}" type="presParOf" srcId="{FE2EB5C5-853D-4E59-A3A1-3A35E7F67F1B}" destId="{C6D25882-9361-450C-B491-E5CE9A13A4A0}" srcOrd="0" destOrd="0" presId="urn:microsoft.com/office/officeart/2018/2/layout/IconVerticalSolidList"/>
    <dgm:cxn modelId="{A844C4F6-9A9B-4A27-BFCD-BFC12DA4CA9F}" type="presParOf" srcId="{FE2EB5C5-853D-4E59-A3A1-3A35E7F67F1B}" destId="{B9B9CC8E-E420-4F65-913F-ADE95C6D102B}" srcOrd="1" destOrd="0" presId="urn:microsoft.com/office/officeart/2018/2/layout/IconVerticalSolidList"/>
    <dgm:cxn modelId="{E25B44F7-21A4-422C-8CF1-EA71ED3A420B}" type="presParOf" srcId="{FE2EB5C5-853D-4E59-A3A1-3A35E7F67F1B}" destId="{7A777BF0-6916-4CB7-BB9C-D1653B848675}" srcOrd="2" destOrd="0" presId="urn:microsoft.com/office/officeart/2018/2/layout/IconVerticalSolidList"/>
    <dgm:cxn modelId="{E9F5C675-AA55-4CDA-A70A-8518118C265E}" type="presParOf" srcId="{FE2EB5C5-853D-4E59-A3A1-3A35E7F67F1B}" destId="{BD26AC26-828A-4AB5-8137-675C0CA0D5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469B1-CDE3-495F-B028-AA0D20C83369}">
      <dsp:nvSpPr>
        <dsp:cNvPr id="0" name=""/>
        <dsp:cNvSpPr/>
      </dsp:nvSpPr>
      <dsp:spPr>
        <a:xfrm>
          <a:off x="0" y="2170"/>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FF375-BC94-4585-9E45-D72D87DDF644}">
      <dsp:nvSpPr>
        <dsp:cNvPr id="0" name=""/>
        <dsp:cNvSpPr/>
      </dsp:nvSpPr>
      <dsp:spPr>
        <a:xfrm>
          <a:off x="332837" y="249736"/>
          <a:ext cx="605159" cy="605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203411-ACBA-46D1-A00C-AF841A1F10BA}">
      <dsp:nvSpPr>
        <dsp:cNvPr id="0" name=""/>
        <dsp:cNvSpPr/>
      </dsp:nvSpPr>
      <dsp:spPr>
        <a:xfrm>
          <a:off x="1270834" y="2170"/>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b="1" kern="1200"/>
            <a:t>S- </a:t>
          </a:r>
          <a:r>
            <a:rPr lang="en-US" sz="2200" kern="1200"/>
            <a:t>Social responsibility</a:t>
          </a:r>
        </a:p>
      </dsp:txBody>
      <dsp:txXfrm>
        <a:off x="1270834" y="2170"/>
        <a:ext cx="4635346" cy="1100289"/>
      </dsp:txXfrm>
    </dsp:sp>
    <dsp:sp modelId="{77639103-6353-457C-8330-52E134257B38}">
      <dsp:nvSpPr>
        <dsp:cNvPr id="0" name=""/>
        <dsp:cNvSpPr/>
      </dsp:nvSpPr>
      <dsp:spPr>
        <a:xfrm>
          <a:off x="0" y="1377533"/>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DB6356-EA0C-4FD6-88DC-AD1710AAD444}">
      <dsp:nvSpPr>
        <dsp:cNvPr id="0" name=""/>
        <dsp:cNvSpPr/>
      </dsp:nvSpPr>
      <dsp:spPr>
        <a:xfrm>
          <a:off x="332837" y="1625098"/>
          <a:ext cx="605159" cy="605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A6A153-9395-4D7B-AB63-3CFA5333B304}">
      <dsp:nvSpPr>
        <dsp:cNvPr id="0" name=""/>
        <dsp:cNvSpPr/>
      </dsp:nvSpPr>
      <dsp:spPr>
        <a:xfrm>
          <a:off x="1270834" y="1377533"/>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b="1" kern="1200"/>
            <a:t>A-</a:t>
          </a:r>
          <a:r>
            <a:rPr lang="en-US" sz="2200" kern="1200"/>
            <a:t>Acceptance,</a:t>
          </a:r>
        </a:p>
      </dsp:txBody>
      <dsp:txXfrm>
        <a:off x="1270834" y="1377533"/>
        <a:ext cx="4635346" cy="1100289"/>
      </dsp:txXfrm>
    </dsp:sp>
    <dsp:sp modelId="{DB6223EE-AEA4-468D-B2CA-B6628E93DDD2}">
      <dsp:nvSpPr>
        <dsp:cNvPr id="0" name=""/>
        <dsp:cNvSpPr/>
      </dsp:nvSpPr>
      <dsp:spPr>
        <a:xfrm>
          <a:off x="0" y="2752895"/>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C2B62-B612-4A52-A86C-6E04224F467D}">
      <dsp:nvSpPr>
        <dsp:cNvPr id="0" name=""/>
        <dsp:cNvSpPr/>
      </dsp:nvSpPr>
      <dsp:spPr>
        <a:xfrm>
          <a:off x="332837" y="3000460"/>
          <a:ext cx="605159" cy="605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74C953-3B70-49B8-9A6E-CC8612CCFEEE}">
      <dsp:nvSpPr>
        <dsp:cNvPr id="0" name=""/>
        <dsp:cNvSpPr/>
      </dsp:nvSpPr>
      <dsp:spPr>
        <a:xfrm>
          <a:off x="1270834" y="2752895"/>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b="1" kern="1200"/>
            <a:t>I-</a:t>
          </a:r>
          <a:r>
            <a:rPr lang="en-US" sz="2200" kern="1200"/>
            <a:t>Integrity</a:t>
          </a:r>
        </a:p>
      </dsp:txBody>
      <dsp:txXfrm>
        <a:off x="1270834" y="2752895"/>
        <a:ext cx="4635346" cy="1100289"/>
      </dsp:txXfrm>
    </dsp:sp>
    <dsp:sp modelId="{C6D25882-9361-450C-B491-E5CE9A13A4A0}">
      <dsp:nvSpPr>
        <dsp:cNvPr id="0" name=""/>
        <dsp:cNvSpPr/>
      </dsp:nvSpPr>
      <dsp:spPr>
        <a:xfrm>
          <a:off x="0" y="4128257"/>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B9CC8E-E420-4F65-913F-ADE95C6D102B}">
      <dsp:nvSpPr>
        <dsp:cNvPr id="0" name=""/>
        <dsp:cNvSpPr/>
      </dsp:nvSpPr>
      <dsp:spPr>
        <a:xfrm>
          <a:off x="332837" y="4375822"/>
          <a:ext cx="605159" cy="605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26AC26-828A-4AB5-8137-675C0CA0D50E}">
      <dsp:nvSpPr>
        <dsp:cNvPr id="0" name=""/>
        <dsp:cNvSpPr/>
      </dsp:nvSpPr>
      <dsp:spPr>
        <a:xfrm>
          <a:off x="1270834" y="4128257"/>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b="1" kern="1200"/>
            <a:t>S-</a:t>
          </a:r>
          <a:r>
            <a:rPr lang="en-US" sz="2200" kern="1200"/>
            <a:t>Self-confident</a:t>
          </a:r>
        </a:p>
      </dsp:txBody>
      <dsp:txXfrm>
        <a:off x="1270834" y="4128257"/>
        <a:ext cx="4635346" cy="11002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9ABFF-DAD5-4A11-A6AC-2D72CDC0FEF7}"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FC58D-7ACE-44CE-A832-D8D9824551D9}" type="slidenum">
              <a:rPr lang="en-US" smtClean="0"/>
              <a:t>‹#›</a:t>
            </a:fld>
            <a:endParaRPr lang="en-US"/>
          </a:p>
        </p:txBody>
      </p:sp>
    </p:spTree>
    <p:extLst>
      <p:ext uri="{BB962C8B-B14F-4D97-AF65-F5344CB8AC3E}">
        <p14:creationId xmlns:p14="http://schemas.microsoft.com/office/powerpoint/2010/main" val="97987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8/18/2025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70039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4147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0764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3274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8/18/2025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7290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428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110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9734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294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8/18/2025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4927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8/18/2025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53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8/18/2025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79634724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avc.edu/studentservices/lc/reading/" TargetMode="External"/><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ctvcambridge.org/node/69480"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stockphoto.com/vector/certificate-template-retro-design-background-gm626426682-110612829"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edeneducationcentre.org/design-technology/"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rketing-mojo.com/blog/maximizing-your-adwords-budget/" TargetMode="External"/><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hyperlink" Target="https://mitchrusso.com/lessons-from-shark-tank/" TargetMode="Externa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log.commlabindia.com/elearning-development/articulate-storyline-multiple-assessments"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ubeat.com/2018/04/why-attendance-marks-are-unfair/"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ubeat.com/2018/04/why-attendance-marks-are-unfair/"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ubeat.com/2018/04/why-attendance-marks-are-unfair/"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ubeat.com/2018/04/why-attendance-marks-are-unfair/"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knowledgecity.com/blog/organization-needs-code-conduct-heres/"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knowledgecity.com/blog/organization-needs-code-conduct-heres/"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va-pfaff.com/home-e.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va-pfaff.com/home-e.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va-pfaff.com/home-e.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va-pfaff.com/home-e.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va-pfaff.com/home-e.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va-pfaff.com/home-e.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va-pfaff.com/home-e.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va-pfaff.com/home-e.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eministcurrent.com/2011/12/22/because-boys-still-matter-more-the-popularity-of-anti-bullying-campaigns-and-the-erasure-of-girl/"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statelymcdanielmanor.wordpress.com/2014/04/30/to-anti-bully-or-not-to-anti-bully-part-2/"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tatelymcdanielmanor.wordpress.com/2014/04/30/to-anti-bully-or-not-to-anti-bully-part-2/"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s://sites.google.com/a/odu.edu/teaching-learning-in-2015/home/content/section-3-effective-teaching/teaching-creativity-wellness/extra-curricular-activities-for-students"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hreeteacherstalk.com/2015/10/30/fridayreads-hot-non-fiction-for-high-school-reader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ifehack.org/371544/these-6-amazing-things-will-happen-you-read-before-bed-2"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A08595-4CA1-9BE8-946B-0271C031E28E}"/>
              </a:ext>
            </a:extLst>
          </p:cNvPr>
          <p:cNvSpPr/>
          <p:nvPr/>
        </p:nvSpPr>
        <p:spPr>
          <a:xfrm>
            <a:off x="247650" y="985837"/>
            <a:ext cx="10220325" cy="4905375"/>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useBgFill="1">
        <p:nvSpPr>
          <p:cNvPr id="95" name="Rectangle 64">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Rectangle 66">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97" name="Rectangle 68">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75000"/>
              <a:lumOff val="25000"/>
            </a:schemeClr>
          </a:solidFill>
          <a:ln w="6350" cap="sq" cmpd="sng" algn="ctr">
            <a:solidFill>
              <a:srgbClr val="404040"/>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E5DE9229-B7BB-BF41-A6C8-B5EDF39E3E4A}"/>
              </a:ext>
            </a:extLst>
          </p:cNvPr>
          <p:cNvSpPr>
            <a:spLocks noGrp="1"/>
          </p:cNvSpPr>
          <p:nvPr>
            <p:ph type="ctrTitle"/>
          </p:nvPr>
        </p:nvSpPr>
        <p:spPr>
          <a:xfrm>
            <a:off x="6658214" y="1348844"/>
            <a:ext cx="4411372" cy="3042706"/>
          </a:xfrm>
        </p:spPr>
        <p:txBody>
          <a:bodyPr>
            <a:normAutofit/>
          </a:bodyPr>
          <a:lstStyle/>
          <a:p>
            <a:r>
              <a:rPr lang="en-US" sz="2800" b="1" i="1" dirty="0">
                <a:solidFill>
                  <a:schemeClr val="bg1"/>
                </a:solidFill>
              </a:rPr>
              <a:t>Sharjah American International School </a:t>
            </a:r>
            <a:br>
              <a:rPr lang="en-US" sz="2800" b="1" i="1" dirty="0">
                <a:solidFill>
                  <a:schemeClr val="bg1"/>
                </a:solidFill>
              </a:rPr>
            </a:br>
            <a:br>
              <a:rPr lang="en-US" sz="3300" b="1" i="1" dirty="0">
                <a:solidFill>
                  <a:schemeClr val="bg1"/>
                </a:solidFill>
              </a:rPr>
            </a:br>
            <a:r>
              <a:rPr lang="en-US" sz="2000" b="1" i="1" dirty="0">
                <a:solidFill>
                  <a:schemeClr val="bg1"/>
                </a:solidFill>
              </a:rPr>
              <a:t>Abu Dhabi campus</a:t>
            </a:r>
            <a:endParaRPr lang="en-AE" sz="2000" dirty="0">
              <a:solidFill>
                <a:schemeClr val="bg1"/>
              </a:solidFill>
            </a:endParaRPr>
          </a:p>
        </p:txBody>
      </p:sp>
      <p:sp>
        <p:nvSpPr>
          <p:cNvPr id="3" name="Subtitle 2">
            <a:extLst>
              <a:ext uri="{FF2B5EF4-FFF2-40B4-BE49-F238E27FC236}">
                <a16:creationId xmlns:a16="http://schemas.microsoft.com/office/drawing/2014/main" id="{1CF88D47-C072-9447-91B4-8E99A484B14E}"/>
              </a:ext>
            </a:extLst>
          </p:cNvPr>
          <p:cNvSpPr>
            <a:spLocks noGrp="1"/>
          </p:cNvSpPr>
          <p:nvPr>
            <p:ph type="subTitle" idx="1"/>
          </p:nvPr>
        </p:nvSpPr>
        <p:spPr>
          <a:xfrm>
            <a:off x="6748483" y="4682061"/>
            <a:ext cx="4230835" cy="950976"/>
          </a:xfrm>
        </p:spPr>
        <p:txBody>
          <a:bodyPr vert="horz" lIns="91440" tIns="45720" rIns="91440" bIns="45720" rtlCol="0">
            <a:normAutofit/>
          </a:bodyPr>
          <a:lstStyle/>
          <a:p>
            <a:pPr>
              <a:lnSpc>
                <a:spcPct val="100000"/>
              </a:lnSpc>
              <a:spcAft>
                <a:spcPts val="600"/>
              </a:spcAft>
            </a:pPr>
            <a:r>
              <a:rPr lang="en-GB" sz="1700" b="1" dirty="0">
                <a:solidFill>
                  <a:schemeClr val="bg1"/>
                </a:solidFill>
                <a:latin typeface="Amasis MT Pro Medium" panose="020B0604020202020204" pitchFamily="18" charset="0"/>
              </a:rPr>
              <a:t>2025-2026</a:t>
            </a:r>
            <a:endParaRPr lang="en-AE" sz="1700" b="1" dirty="0">
              <a:solidFill>
                <a:schemeClr val="bg1"/>
              </a:solidFill>
              <a:latin typeface="Amasis MT Pro Medium" panose="020B0604020202020204" pitchFamily="18" charset="0"/>
            </a:endParaRPr>
          </a:p>
          <a:p>
            <a:pPr>
              <a:lnSpc>
                <a:spcPct val="100000"/>
              </a:lnSpc>
              <a:spcAft>
                <a:spcPts val="600"/>
              </a:spcAft>
            </a:pPr>
            <a:r>
              <a:rPr lang="en-US" sz="1700" b="1" dirty="0">
                <a:solidFill>
                  <a:schemeClr val="bg1"/>
                </a:solidFill>
                <a:latin typeface="Amasis MT Pro Medium" panose="020B0604020202020204" pitchFamily="18" charset="0"/>
              </a:rPr>
              <a:t>Middle School Parent-Student Handbook</a:t>
            </a:r>
            <a:endParaRPr lang="en-AE" sz="1700" b="1" dirty="0">
              <a:solidFill>
                <a:schemeClr val="bg1"/>
              </a:solidFill>
              <a:latin typeface="Amasis MT Pro Medium" panose="020B0604020202020204" pitchFamily="18" charset="0"/>
            </a:endParaRPr>
          </a:p>
        </p:txBody>
      </p:sp>
      <p:pic>
        <p:nvPicPr>
          <p:cNvPr id="8" name="Picture 7" descr="A building with a flag on top&#10;&#10;Description automatically generated with low confidence">
            <a:extLst>
              <a:ext uri="{FF2B5EF4-FFF2-40B4-BE49-F238E27FC236}">
                <a16:creationId xmlns:a16="http://schemas.microsoft.com/office/drawing/2014/main" id="{8FF1A9C6-8D06-B400-100A-A77F0D07C4FE}"/>
              </a:ext>
            </a:extLst>
          </p:cNvPr>
          <p:cNvPicPr>
            <a:picLocks noChangeAspect="1"/>
          </p:cNvPicPr>
          <p:nvPr/>
        </p:nvPicPr>
        <p:blipFill rotWithShape="1">
          <a:blip r:embed="rId3"/>
          <a:srcRect b="26234"/>
          <a:stretch/>
        </p:blipFill>
        <p:spPr>
          <a:xfrm>
            <a:off x="1162183" y="2102182"/>
            <a:ext cx="5586300" cy="1793755"/>
          </a:xfrm>
          <a:prstGeom prst="rect">
            <a:avLst/>
          </a:prstGeom>
        </p:spPr>
      </p:pic>
      <p:sp>
        <p:nvSpPr>
          <p:cNvPr id="98" name="Rectangle 70">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37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9" name="Straight Connector 72">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473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74">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637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76">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473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BAA23BC-0BF9-0250-30D1-9AF5E3CA7E92}"/>
              </a:ext>
            </a:extLst>
          </p:cNvPr>
          <p:cNvSpPr/>
          <p:nvPr/>
        </p:nvSpPr>
        <p:spPr>
          <a:xfrm>
            <a:off x="914400" y="1019175"/>
            <a:ext cx="10367963" cy="48387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ue shield with white text&#10;&#10;Description automatically generated">
            <a:extLst>
              <a:ext uri="{FF2B5EF4-FFF2-40B4-BE49-F238E27FC236}">
                <a16:creationId xmlns:a16="http://schemas.microsoft.com/office/drawing/2014/main" id="{B6FBEA7F-5077-65E5-0D56-A6D805F736FF}"/>
              </a:ext>
            </a:extLst>
          </p:cNvPr>
          <p:cNvPicPr>
            <a:picLocks noChangeAspect="1"/>
          </p:cNvPicPr>
          <p:nvPr/>
        </p:nvPicPr>
        <p:blipFill>
          <a:blip r:embed="rId4"/>
          <a:stretch>
            <a:fillRect/>
          </a:stretch>
        </p:blipFill>
        <p:spPr>
          <a:xfrm>
            <a:off x="8305809" y="613053"/>
            <a:ext cx="1116181" cy="1095654"/>
          </a:xfrm>
          <a:prstGeom prst="rect">
            <a:avLst/>
          </a:prstGeom>
        </p:spPr>
      </p:pic>
    </p:spTree>
    <p:extLst>
      <p:ext uri="{BB962C8B-B14F-4D97-AF65-F5344CB8AC3E}">
        <p14:creationId xmlns:p14="http://schemas.microsoft.com/office/powerpoint/2010/main" val="226246397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271A6F4F-B384-B143-8A4C-E769734A333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88" r="14446" b="-2"/>
          <a:stretch/>
        </p:blipFill>
        <p:spPr>
          <a:xfrm>
            <a:off x="20" y="10"/>
            <a:ext cx="6392647" cy="6857990"/>
          </a:xfrm>
          <a:prstGeom prst="rect">
            <a:avLst/>
          </a:prstGeom>
        </p:spPr>
      </p:pic>
      <p:sp>
        <p:nvSpPr>
          <p:cNvPr id="19" name="Rectangle 18">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00085-9A6B-8241-AF73-E1AAB2ACA72A}"/>
              </a:ext>
            </a:extLst>
          </p:cNvPr>
          <p:cNvSpPr>
            <a:spLocks noGrp="1"/>
          </p:cNvSpPr>
          <p:nvPr>
            <p:ph type="title"/>
          </p:nvPr>
        </p:nvSpPr>
        <p:spPr>
          <a:xfrm>
            <a:off x="7064082" y="642594"/>
            <a:ext cx="4472921" cy="1371600"/>
          </a:xfrm>
        </p:spPr>
        <p:txBody>
          <a:bodyPr>
            <a:normAutofit/>
          </a:bodyPr>
          <a:lstStyle/>
          <a:p>
            <a:r>
              <a:rPr lang="en-US" sz="4000" b="1" dirty="0"/>
              <a:t>ALN Support</a:t>
            </a:r>
            <a:endParaRPr lang="en-AE" sz="4000" dirty="0"/>
          </a:p>
        </p:txBody>
      </p:sp>
      <p:sp>
        <p:nvSpPr>
          <p:cNvPr id="3" name="Content Placeholder 2">
            <a:extLst>
              <a:ext uri="{FF2B5EF4-FFF2-40B4-BE49-F238E27FC236}">
                <a16:creationId xmlns:a16="http://schemas.microsoft.com/office/drawing/2014/main" id="{924F9A60-84E4-E04A-BA23-067A401C8659}"/>
              </a:ext>
            </a:extLst>
          </p:cNvPr>
          <p:cNvSpPr>
            <a:spLocks noGrp="1"/>
          </p:cNvSpPr>
          <p:nvPr>
            <p:ph idx="1"/>
          </p:nvPr>
        </p:nvSpPr>
        <p:spPr>
          <a:xfrm>
            <a:off x="7064082" y="2103120"/>
            <a:ext cx="4472922" cy="3931920"/>
          </a:xfrm>
        </p:spPr>
        <p:txBody>
          <a:bodyPr>
            <a:normAutofit/>
          </a:bodyPr>
          <a:lstStyle/>
          <a:p>
            <a:pPr marL="0" indent="0">
              <a:lnSpc>
                <a:spcPct val="100000"/>
              </a:lnSpc>
              <a:buNone/>
            </a:pPr>
            <a:r>
              <a:rPr lang="en-US" dirty="0">
                <a:latin typeface="Apple Braille" pitchFamily="2" charset="0"/>
              </a:rPr>
              <a:t>At SAIS-AUH we are committed to fair and equal treatment of all individuals regardless of ability.  No disabled student or staff member will be treated less favorably as a result of their disability.  Both able and less able students will be provided with appropriate learning activities, learning environment and materials to meet their general education, in age-appropriate classrooms.  </a:t>
            </a:r>
          </a:p>
          <a:p>
            <a:pPr marL="0" indent="0">
              <a:lnSpc>
                <a:spcPct val="100000"/>
              </a:lnSpc>
              <a:buNone/>
            </a:pPr>
            <a:r>
              <a:rPr lang="en-US" dirty="0">
                <a:latin typeface="Apple Braille" pitchFamily="2" charset="0"/>
              </a:rPr>
              <a:t>The school recognizes that “special considerations” may be required to enable students with disabilities or learning difficulties or who are gifted and talented to exhibit their capabilities and knowledge.  Our Inclusion Coordinator is responsible for organizing extra support for pupils with ALN.  The Inclusion Coordinator works with the class teachers and subject teachers to plan the help that each child needs.  </a:t>
            </a:r>
            <a:endParaRPr lang="en-AE" dirty="0"/>
          </a:p>
          <a:p>
            <a:pPr>
              <a:lnSpc>
                <a:spcPct val="100000"/>
              </a:lnSpc>
            </a:pPr>
            <a:endParaRPr lang="en-AE" dirty="0"/>
          </a:p>
        </p:txBody>
      </p:sp>
    </p:spTree>
    <p:extLst>
      <p:ext uri="{BB962C8B-B14F-4D97-AF65-F5344CB8AC3E}">
        <p14:creationId xmlns:p14="http://schemas.microsoft.com/office/powerpoint/2010/main" val="1784709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B4678-64CB-744F-B631-4EC68D350EC6}"/>
              </a:ext>
            </a:extLst>
          </p:cNvPr>
          <p:cNvSpPr>
            <a:spLocks noGrp="1"/>
          </p:cNvSpPr>
          <p:nvPr>
            <p:ph type="title"/>
          </p:nvPr>
        </p:nvSpPr>
        <p:spPr>
          <a:xfrm>
            <a:off x="7064082" y="642594"/>
            <a:ext cx="4472921" cy="1371600"/>
          </a:xfrm>
        </p:spPr>
        <p:txBody>
          <a:bodyPr>
            <a:normAutofit/>
          </a:bodyPr>
          <a:lstStyle/>
          <a:p>
            <a:r>
              <a:rPr lang="en-US" sz="4000" b="1" u="sng"/>
              <a:t>Student Care and Support </a:t>
            </a:r>
            <a:endParaRPr lang="en-AE" sz="4000"/>
          </a:p>
        </p:txBody>
      </p:sp>
      <p:sp>
        <p:nvSpPr>
          <p:cNvPr id="3" name="Content Placeholder 2">
            <a:extLst>
              <a:ext uri="{FF2B5EF4-FFF2-40B4-BE49-F238E27FC236}">
                <a16:creationId xmlns:a16="http://schemas.microsoft.com/office/drawing/2014/main" id="{452B187A-30E7-CE4F-8A9E-91EF229E996B}"/>
              </a:ext>
            </a:extLst>
          </p:cNvPr>
          <p:cNvSpPr>
            <a:spLocks noGrp="1"/>
          </p:cNvSpPr>
          <p:nvPr>
            <p:ph idx="1"/>
          </p:nvPr>
        </p:nvSpPr>
        <p:spPr>
          <a:xfrm>
            <a:off x="7064082" y="2103120"/>
            <a:ext cx="4472922" cy="3931920"/>
          </a:xfrm>
        </p:spPr>
        <p:txBody>
          <a:bodyPr>
            <a:normAutofit/>
          </a:bodyPr>
          <a:lstStyle/>
          <a:p>
            <a:pPr marL="0" indent="0">
              <a:buNone/>
            </a:pPr>
            <a:r>
              <a:rPr lang="en-US" sz="1400">
                <a:latin typeface="Apple Braille" pitchFamily="2" charset="0"/>
              </a:rPr>
              <a:t>SAIS-AUH is a school where learners feel at home.  We believe that a safe learning environment contributes to student success and achievement.  We lead our students to aim high by boosting their confidence. SAIS-AUH students are encouraged and appreciated for their achievements whether great or small.  Our students take pride in their work and in themselves.  SAIS-AUH Support Team seeks to create a school environment where students feel supported academically and emotionally.  We make sure that all staff members are working to support the students with plans, activities, and appropriate follow-up to help them achieve success both inside and outside of the classroom.  In addition to this we offer support for our students and staff about child protection, anti-bullying campaigns, health and wellness, etc.</a:t>
            </a:r>
            <a:r>
              <a:rPr lang="en-AE" sz="1400"/>
              <a:t> </a:t>
            </a:r>
            <a:r>
              <a:rPr lang="en-US" sz="1400">
                <a:latin typeface="Apple Braille" pitchFamily="2" charset="0"/>
              </a:rPr>
              <a:t>SAIS Support Team </a:t>
            </a:r>
            <a:endParaRPr lang="en-AE" sz="1400"/>
          </a:p>
          <a:p>
            <a:endParaRPr lang="en-AE" sz="1400" dirty="0"/>
          </a:p>
        </p:txBody>
      </p:sp>
      <p:pic>
        <p:nvPicPr>
          <p:cNvPr id="5" name="Picture 4" descr="Icon&#10;&#10;Description automatically generated">
            <a:extLst>
              <a:ext uri="{FF2B5EF4-FFF2-40B4-BE49-F238E27FC236}">
                <a16:creationId xmlns:a16="http://schemas.microsoft.com/office/drawing/2014/main" id="{98C1DA6B-4506-EF46-A0AD-005B98571D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679" y="334475"/>
            <a:ext cx="6390191" cy="6202852"/>
          </a:xfrm>
          <a:prstGeom prst="rect">
            <a:avLst/>
          </a:prstGeom>
        </p:spPr>
      </p:pic>
    </p:spTree>
    <p:extLst>
      <p:ext uri="{BB962C8B-B14F-4D97-AF65-F5344CB8AC3E}">
        <p14:creationId xmlns:p14="http://schemas.microsoft.com/office/powerpoint/2010/main" val="108922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2712B0E6-E42E-BA46-AB70-2D6F2D2D4A76}"/>
              </a:ext>
            </a:extLst>
          </p:cNvPr>
          <p:cNvSpPr>
            <a:spLocks noGrp="1"/>
          </p:cNvSpPr>
          <p:nvPr>
            <p:ph type="title"/>
          </p:nvPr>
        </p:nvSpPr>
        <p:spPr>
          <a:xfrm>
            <a:off x="983887" y="1185059"/>
            <a:ext cx="3491832" cy="4487882"/>
          </a:xfrm>
        </p:spPr>
        <p:txBody>
          <a:bodyPr>
            <a:normAutofit/>
          </a:bodyPr>
          <a:lstStyle/>
          <a:p>
            <a:pPr algn="ctr"/>
            <a:r>
              <a:rPr lang="en-US" sz="4400" b="1" u="sng"/>
              <a:t>Academic Integrity Policy</a:t>
            </a:r>
            <a:endParaRPr lang="en-AE" sz="4400"/>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 name="Content Placeholder 2">
            <a:extLst>
              <a:ext uri="{FF2B5EF4-FFF2-40B4-BE49-F238E27FC236}">
                <a16:creationId xmlns:a16="http://schemas.microsoft.com/office/drawing/2014/main" id="{847A18DF-B22D-2C46-9F40-68D4974FBBEF}"/>
              </a:ext>
            </a:extLst>
          </p:cNvPr>
          <p:cNvSpPr>
            <a:spLocks noGrp="1"/>
          </p:cNvSpPr>
          <p:nvPr>
            <p:ph idx="1"/>
          </p:nvPr>
        </p:nvSpPr>
        <p:spPr>
          <a:xfrm>
            <a:off x="6403656" y="936416"/>
            <a:ext cx="4870512" cy="4985169"/>
          </a:xfrm>
        </p:spPr>
        <p:txBody>
          <a:bodyPr anchor="ctr">
            <a:normAutofit/>
          </a:bodyPr>
          <a:lstStyle/>
          <a:p>
            <a:pPr marL="0" indent="0">
              <a:lnSpc>
                <a:spcPct val="100000"/>
              </a:lnSpc>
              <a:buNone/>
            </a:pPr>
            <a:r>
              <a:rPr lang="en-US" sz="1400" dirty="0">
                <a:latin typeface="Apple Braille" pitchFamily="2" charset="0"/>
              </a:rPr>
              <a:t>SAIS Abu Dhabi values real mastery of subject content and has adopted high standards for honesty. Prohibited activities include:</a:t>
            </a:r>
            <a:endParaRPr lang="en-AE" sz="1400" dirty="0"/>
          </a:p>
          <a:p>
            <a:pPr lvl="0">
              <a:lnSpc>
                <a:spcPct val="100000"/>
              </a:lnSpc>
            </a:pPr>
            <a:r>
              <a:rPr lang="en-US" sz="1400" dirty="0">
                <a:latin typeface="Apple Braille" pitchFamily="2" charset="0"/>
              </a:rPr>
              <a:t>Cheating</a:t>
            </a:r>
            <a:endParaRPr lang="en-AE" sz="1400" dirty="0"/>
          </a:p>
          <a:p>
            <a:pPr lvl="0">
              <a:lnSpc>
                <a:spcPct val="100000"/>
              </a:lnSpc>
            </a:pPr>
            <a:r>
              <a:rPr lang="en-US" sz="1400" dirty="0">
                <a:latin typeface="Apple Braille" pitchFamily="2" charset="0"/>
              </a:rPr>
              <a:t>Plagiarism</a:t>
            </a:r>
            <a:endParaRPr lang="en-AE" sz="1400" dirty="0"/>
          </a:p>
          <a:p>
            <a:pPr>
              <a:lnSpc>
                <a:spcPct val="100000"/>
              </a:lnSpc>
            </a:pPr>
            <a:r>
              <a:rPr lang="en-US" sz="1400" dirty="0">
                <a:latin typeface="Apple Braille" pitchFamily="2" charset="0"/>
              </a:rPr>
              <a:t>Any student determined to have cheated, plagiarized, or committed forgery will be subject to consequences which may include, but are not limited to the following:</a:t>
            </a:r>
            <a:endParaRPr lang="en-AE" sz="1400" dirty="0"/>
          </a:p>
          <a:p>
            <a:pPr lvl="0">
              <a:lnSpc>
                <a:spcPct val="100000"/>
              </a:lnSpc>
            </a:pPr>
            <a:r>
              <a:rPr lang="en-US" sz="1400" dirty="0">
                <a:latin typeface="Apple Braille" pitchFamily="2" charset="0"/>
              </a:rPr>
              <a:t>Receive a zero grade on the assignment or test</a:t>
            </a:r>
            <a:endParaRPr lang="en-AE" sz="1400" dirty="0"/>
          </a:p>
          <a:p>
            <a:pPr lvl="0">
              <a:lnSpc>
                <a:spcPct val="100000"/>
              </a:lnSpc>
            </a:pPr>
            <a:r>
              <a:rPr lang="en-US" sz="1400" dirty="0">
                <a:latin typeface="Apple Braille" pitchFamily="2" charset="0"/>
              </a:rPr>
              <a:t>Receive a failing grade for the class</a:t>
            </a:r>
            <a:endParaRPr lang="en-AE" sz="1400" dirty="0"/>
          </a:p>
          <a:p>
            <a:pPr lvl="0">
              <a:lnSpc>
                <a:spcPct val="100000"/>
              </a:lnSpc>
            </a:pPr>
            <a:r>
              <a:rPr lang="en-US" sz="1400" dirty="0">
                <a:latin typeface="Apple Braille" pitchFamily="2" charset="0"/>
              </a:rPr>
              <a:t>Receive an opportunity to retake test or complete assignment honestly</a:t>
            </a:r>
            <a:endParaRPr lang="en-AE" sz="1400" dirty="0"/>
          </a:p>
          <a:p>
            <a:pPr>
              <a:lnSpc>
                <a:spcPct val="100000"/>
              </a:lnSpc>
            </a:pPr>
            <a:r>
              <a:rPr lang="en-US" sz="1400" dirty="0">
                <a:latin typeface="Apple Braille" pitchFamily="2" charset="0"/>
              </a:rPr>
              <a:t>Any student assisting in any of the above will also be subject to consequences. The instructor and administration will determine consequences based on the nature of the offense.</a:t>
            </a:r>
            <a:endParaRPr lang="en-AE" sz="1400" dirty="0"/>
          </a:p>
        </p:txBody>
      </p:sp>
    </p:spTree>
    <p:extLst>
      <p:ext uri="{BB962C8B-B14F-4D97-AF65-F5344CB8AC3E}">
        <p14:creationId xmlns:p14="http://schemas.microsoft.com/office/powerpoint/2010/main" val="218977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73B7-E43C-B443-A986-B1D63A2A6BAD}"/>
              </a:ext>
            </a:extLst>
          </p:cNvPr>
          <p:cNvSpPr>
            <a:spLocks noGrp="1"/>
          </p:cNvSpPr>
          <p:nvPr>
            <p:ph type="title"/>
          </p:nvPr>
        </p:nvSpPr>
        <p:spPr/>
        <p:txBody>
          <a:bodyPr/>
          <a:lstStyle/>
          <a:p>
            <a:r>
              <a:rPr lang="en-US" b="1" u="sng" dirty="0"/>
              <a:t>Cheating</a:t>
            </a:r>
            <a:endParaRPr lang="en-AE" dirty="0"/>
          </a:p>
        </p:txBody>
      </p:sp>
      <p:sp>
        <p:nvSpPr>
          <p:cNvPr id="3" name="Content Placeholder 2">
            <a:extLst>
              <a:ext uri="{FF2B5EF4-FFF2-40B4-BE49-F238E27FC236}">
                <a16:creationId xmlns:a16="http://schemas.microsoft.com/office/drawing/2014/main" id="{8E4B8F13-C38C-7447-9B34-44EF6A572384}"/>
              </a:ext>
            </a:extLst>
          </p:cNvPr>
          <p:cNvSpPr>
            <a:spLocks noGrp="1"/>
          </p:cNvSpPr>
          <p:nvPr>
            <p:ph idx="1"/>
          </p:nvPr>
        </p:nvSpPr>
        <p:spPr/>
        <p:txBody>
          <a:bodyPr>
            <a:normAutofit fontScale="92500" lnSpcReduction="10000"/>
          </a:bodyPr>
          <a:lstStyle/>
          <a:p>
            <a:r>
              <a:rPr lang="en-US" dirty="0"/>
              <a:t>Cheating on an assignment or test robs a student of any inherent value of the assignment or test. In addition, cheating may unfairly affect other students by changing a grading scale or curve.</a:t>
            </a:r>
            <a:endParaRPr lang="en-AE" dirty="0"/>
          </a:p>
          <a:p>
            <a:r>
              <a:rPr lang="en-US" dirty="0"/>
              <a:t>The choice to cheat on an assignment or test may reflect more serious academic issues including fear of failure, an outside of school schedule that prevents the student from completing work, and/or incorrect class placement. Whatever the cause, students who engage in cheating compromise their integrity, dignity, and self-worth.</a:t>
            </a:r>
            <a:endParaRPr lang="en-AE" dirty="0"/>
          </a:p>
          <a:p>
            <a:pPr marL="0" indent="0">
              <a:buNone/>
            </a:pPr>
            <a:r>
              <a:rPr lang="en-US" dirty="0"/>
              <a:t> </a:t>
            </a:r>
            <a:endParaRPr lang="en-AE" dirty="0"/>
          </a:p>
          <a:p>
            <a:pPr marL="0" indent="0">
              <a:buNone/>
            </a:pPr>
            <a:r>
              <a:rPr lang="en-US" dirty="0"/>
              <a:t>All assignments should be considered individual unless specifically stated by the instructor as otherwise. Cheating includes:</a:t>
            </a:r>
            <a:endParaRPr lang="en-AE" dirty="0"/>
          </a:p>
          <a:p>
            <a:pPr lvl="0"/>
            <a:r>
              <a:rPr lang="en-US" dirty="0"/>
              <a:t>Exchanging assignments with other students, whether you believe the assignment will be copied or not.</a:t>
            </a:r>
            <a:endParaRPr lang="en-AE" dirty="0"/>
          </a:p>
          <a:p>
            <a:r>
              <a:rPr lang="en-US" dirty="0"/>
              <a:t>Using any form of assistance during tests or quizzes without the expressed permission of the instructor.</a:t>
            </a:r>
            <a:endParaRPr lang="en-AE" dirty="0"/>
          </a:p>
          <a:p>
            <a:r>
              <a:rPr lang="en-US" dirty="0"/>
              <a:t>Giving or receiving answers during tests or quizzes. It is the student’s responsibility to secure his or her own paper, thereby removing the opportunity for another to copy.</a:t>
            </a:r>
            <a:endParaRPr lang="en-AE" dirty="0"/>
          </a:p>
          <a:p>
            <a:pPr lvl="0"/>
            <a:r>
              <a:rPr lang="en-US" dirty="0"/>
              <a:t>Taking credit for group work when you have not contributed an equal or appropriate share toward the end result.</a:t>
            </a:r>
            <a:endParaRPr lang="en-AE" dirty="0"/>
          </a:p>
          <a:p>
            <a:r>
              <a:rPr lang="en-US" dirty="0"/>
              <a:t>Accessing a test or quiz to determine the questions prior to the administration of the test.</a:t>
            </a:r>
            <a:endParaRPr lang="en-AE" dirty="0"/>
          </a:p>
          <a:p>
            <a:endParaRPr lang="en-AE" dirty="0"/>
          </a:p>
        </p:txBody>
      </p:sp>
    </p:spTree>
    <p:extLst>
      <p:ext uri="{BB962C8B-B14F-4D97-AF65-F5344CB8AC3E}">
        <p14:creationId xmlns:p14="http://schemas.microsoft.com/office/powerpoint/2010/main" val="406559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9C1A-083C-C54D-9F5A-C4719A341C38}"/>
              </a:ext>
            </a:extLst>
          </p:cNvPr>
          <p:cNvSpPr>
            <a:spLocks noGrp="1"/>
          </p:cNvSpPr>
          <p:nvPr>
            <p:ph type="title"/>
          </p:nvPr>
        </p:nvSpPr>
        <p:spPr/>
        <p:txBody>
          <a:bodyPr/>
          <a:lstStyle/>
          <a:p>
            <a:r>
              <a:rPr lang="en-US" b="1" u="sng" dirty="0"/>
              <a:t>Plagiarism</a:t>
            </a:r>
            <a:endParaRPr lang="en-AE" dirty="0"/>
          </a:p>
        </p:txBody>
      </p:sp>
      <p:sp>
        <p:nvSpPr>
          <p:cNvPr id="3" name="Content Placeholder 2">
            <a:extLst>
              <a:ext uri="{FF2B5EF4-FFF2-40B4-BE49-F238E27FC236}">
                <a16:creationId xmlns:a16="http://schemas.microsoft.com/office/drawing/2014/main" id="{84F43AF3-72F9-3747-9E7D-A0EF62E92DC2}"/>
              </a:ext>
            </a:extLst>
          </p:cNvPr>
          <p:cNvSpPr>
            <a:spLocks noGrp="1"/>
          </p:cNvSpPr>
          <p:nvPr>
            <p:ph idx="1"/>
          </p:nvPr>
        </p:nvSpPr>
        <p:spPr/>
        <p:txBody>
          <a:bodyPr>
            <a:normAutofit fontScale="92500" lnSpcReduction="20000"/>
          </a:bodyPr>
          <a:lstStyle/>
          <a:p>
            <a:r>
              <a:rPr lang="en-US" sz="1600" dirty="0"/>
              <a:t>The ability to present thoughts and ideas clearly and coherently in a written form is a cornerstone of academic success. Plagiarism prevents students from developing the skills necessary for academic competence. Additionally, it prevents the instructor from providing appropriate feedback and assessment to assist the student in correcting any deficiencies in his or her writing.</a:t>
            </a:r>
            <a:endParaRPr lang="en-AE" sz="1600" dirty="0"/>
          </a:p>
          <a:p>
            <a:pPr marL="0" indent="0">
              <a:buNone/>
            </a:pPr>
            <a:r>
              <a:rPr lang="en-US" sz="1600" dirty="0"/>
              <a:t> </a:t>
            </a:r>
            <a:endParaRPr lang="en-AE" sz="1600" dirty="0"/>
          </a:p>
          <a:p>
            <a:r>
              <a:rPr lang="en-US" sz="1600" dirty="0"/>
              <a:t>All assignments must be written in the student’s own words. Quotations, thoughts and ideas taken from another’s writing must be given appropriate credit in the paper.</a:t>
            </a:r>
            <a:endParaRPr lang="en-AE" sz="1600" dirty="0"/>
          </a:p>
          <a:p>
            <a:pPr marL="0" indent="0">
              <a:buNone/>
            </a:pPr>
            <a:r>
              <a:rPr lang="en-US" sz="1600" dirty="0"/>
              <a:t> </a:t>
            </a:r>
            <a:endParaRPr lang="en-AE" sz="1600" dirty="0"/>
          </a:p>
          <a:p>
            <a:r>
              <a:rPr lang="en-US" sz="1600" dirty="0"/>
              <a:t>Plagiarism includes:</a:t>
            </a:r>
            <a:endParaRPr lang="en-AE" sz="1600" dirty="0"/>
          </a:p>
          <a:p>
            <a:pPr lvl="1"/>
            <a:r>
              <a:rPr lang="en-US" sz="1400" dirty="0"/>
              <a:t>Taking someone else’s assignment, or portion of an assignment, and submitting it as your own</a:t>
            </a:r>
            <a:endParaRPr lang="en-AE" sz="1200" dirty="0"/>
          </a:p>
          <a:p>
            <a:pPr lvl="1"/>
            <a:r>
              <a:rPr lang="en-US" sz="1400" dirty="0"/>
              <a:t>Submitting material written by someone else, or rephrasing the ideas or thoughts of another, without giving the author’s name and/or source</a:t>
            </a:r>
            <a:endParaRPr lang="en-AE" sz="1200" dirty="0"/>
          </a:p>
          <a:p>
            <a:pPr lvl="1"/>
            <a:r>
              <a:rPr lang="en-US" sz="1400" dirty="0"/>
              <a:t>Presenting the work of someone else, including tutors, friends, parents, or siblings, as your own</a:t>
            </a:r>
            <a:endParaRPr lang="en-AE" sz="1200" dirty="0"/>
          </a:p>
          <a:p>
            <a:pPr lvl="1"/>
            <a:r>
              <a:rPr lang="en-US" sz="1400" dirty="0"/>
              <a:t>Submitting purchased papers, in whole or in part</a:t>
            </a:r>
            <a:endParaRPr lang="en-AE" sz="1200" dirty="0"/>
          </a:p>
          <a:p>
            <a:pPr lvl="1"/>
            <a:r>
              <a:rPr lang="en-US" sz="1400" dirty="0"/>
              <a:t>Submitting papers from the Internet as your own, in whole or in part</a:t>
            </a:r>
            <a:endParaRPr lang="en-AE" sz="1200" dirty="0"/>
          </a:p>
          <a:p>
            <a:endParaRPr lang="en-AE" dirty="0"/>
          </a:p>
        </p:txBody>
      </p:sp>
    </p:spTree>
    <p:extLst>
      <p:ext uri="{BB962C8B-B14F-4D97-AF65-F5344CB8AC3E}">
        <p14:creationId xmlns:p14="http://schemas.microsoft.com/office/powerpoint/2010/main" val="28874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30" name="Rectangle 29">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32" name="Rectangle 31">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0DF29-1646-6C48-80EC-55F0392DDCF8}"/>
              </a:ext>
            </a:extLst>
          </p:cNvPr>
          <p:cNvSpPr>
            <a:spLocks noGrp="1"/>
          </p:cNvSpPr>
          <p:nvPr>
            <p:ph type="title"/>
          </p:nvPr>
        </p:nvSpPr>
        <p:spPr>
          <a:xfrm>
            <a:off x="6529393" y="1283556"/>
            <a:ext cx="4807717" cy="1596174"/>
          </a:xfrm>
        </p:spPr>
        <p:txBody>
          <a:bodyPr>
            <a:normAutofit/>
          </a:bodyPr>
          <a:lstStyle/>
          <a:p>
            <a:pPr defTabSz="877824"/>
            <a:r>
              <a:rPr lang="en-US" sz="4032" b="1" i="0" u="sng" kern="1200" cap="none" spc="0" baseline="0" dirty="0">
                <a:solidFill>
                  <a:schemeClr val="tx1">
                    <a:lumMod val="85000"/>
                    <a:lumOff val="15000"/>
                  </a:schemeClr>
                </a:solidFill>
                <a:effectLst/>
                <a:latin typeface="+mj-lt"/>
                <a:ea typeface="+mn-ea"/>
                <a:cs typeface="+mn-cs"/>
              </a:rPr>
              <a:t>SAIS Abu Dhabi  Grading Policies</a:t>
            </a:r>
            <a:endParaRPr lang="en-AE"/>
          </a:p>
        </p:txBody>
      </p:sp>
      <p:sp>
        <p:nvSpPr>
          <p:cNvPr id="19" name="Rectangle 1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890" y="803063"/>
            <a:ext cx="5204948" cy="5251874"/>
          </a:xfrm>
          <a:prstGeom prst="rect">
            <a:avLst/>
          </a:prstGeom>
          <a:solidFill>
            <a:srgbClr val="FFFFFF"/>
          </a:solidFill>
          <a:ln w="6350" cap="flat" cmpd="sng" algn="ctr">
            <a:noFill/>
            <a:prstDash val="solid"/>
          </a:ln>
          <a:effectLst>
            <a:softEdge rad="0"/>
          </a:effectLst>
        </p:spPr>
        <p:txBody>
          <a:bodyPr/>
          <a:lstStyle/>
          <a:p>
            <a:endParaRPr lang="en-US"/>
          </a:p>
        </p:txBody>
      </p:sp>
      <p:sp>
        <p:nvSpPr>
          <p:cNvPr id="21" name="Rectangle 2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6545" y="968891"/>
            <a:ext cx="4901751" cy="4943032"/>
          </a:xfrm>
          <a:prstGeom prst="rect">
            <a:avLst/>
          </a:prstGeom>
          <a:noFill/>
          <a:ln w="6350" cap="sq" cmpd="sng" algn="ctr">
            <a:solidFill>
              <a:srgbClr val="404040"/>
            </a:solidFill>
            <a:prstDash val="solid"/>
            <a:miter lim="800000"/>
          </a:ln>
          <a:effectLst/>
        </p:spPr>
        <p:txBody>
          <a:bodyPr/>
          <a:lstStyle/>
          <a:p>
            <a:endParaRPr lang="en-US"/>
          </a:p>
        </p:txBody>
      </p:sp>
      <p:graphicFrame>
        <p:nvGraphicFramePr>
          <p:cNvPr id="6" name="Content Placeholder 5">
            <a:extLst>
              <a:ext uri="{FF2B5EF4-FFF2-40B4-BE49-F238E27FC236}">
                <a16:creationId xmlns:a16="http://schemas.microsoft.com/office/drawing/2014/main" id="{4C6AF4F9-B8BD-514D-9C67-F4A725EC83DF}"/>
              </a:ext>
            </a:extLst>
          </p:cNvPr>
          <p:cNvGraphicFramePr>
            <a:graphicFrameLocks noGrp="1"/>
          </p:cNvGraphicFramePr>
          <p:nvPr>
            <p:ph idx="1"/>
            <p:extLst>
              <p:ext uri="{D42A27DB-BD31-4B8C-83A1-F6EECF244321}">
                <p14:modId xmlns:p14="http://schemas.microsoft.com/office/powerpoint/2010/main" val="3144671071"/>
              </p:ext>
            </p:extLst>
          </p:nvPr>
        </p:nvGraphicFramePr>
        <p:xfrm>
          <a:off x="6529393" y="3766823"/>
          <a:ext cx="4882976" cy="1414205"/>
        </p:xfrm>
        <a:graphic>
          <a:graphicData uri="http://schemas.openxmlformats.org/drawingml/2006/table">
            <a:tbl>
              <a:tblPr firstRow="1" firstCol="1" lastRow="1" lastCol="1" bandRow="1" bandCol="1">
                <a:tableStyleId>{5C22544A-7EE6-4342-B048-85BDC9FD1C3A}</a:tableStyleId>
              </a:tblPr>
              <a:tblGrid>
                <a:gridCol w="1700210">
                  <a:extLst>
                    <a:ext uri="{9D8B030D-6E8A-4147-A177-3AD203B41FA5}">
                      <a16:colId xmlns:a16="http://schemas.microsoft.com/office/drawing/2014/main" val="400653298"/>
                    </a:ext>
                  </a:extLst>
                </a:gridCol>
                <a:gridCol w="1687066">
                  <a:extLst>
                    <a:ext uri="{9D8B030D-6E8A-4147-A177-3AD203B41FA5}">
                      <a16:colId xmlns:a16="http://schemas.microsoft.com/office/drawing/2014/main" val="416934582"/>
                    </a:ext>
                  </a:extLst>
                </a:gridCol>
                <a:gridCol w="1495700">
                  <a:extLst>
                    <a:ext uri="{9D8B030D-6E8A-4147-A177-3AD203B41FA5}">
                      <a16:colId xmlns:a16="http://schemas.microsoft.com/office/drawing/2014/main" val="3890396650"/>
                    </a:ext>
                  </a:extLst>
                </a:gridCol>
              </a:tblGrid>
              <a:tr h="282841">
                <a:tc>
                  <a:txBody>
                    <a:bodyPr/>
                    <a:lstStyle/>
                    <a:p>
                      <a:pPr marR="710565">
                        <a:lnSpc>
                          <a:spcPct val="102000"/>
                        </a:lnSpc>
                        <a:tabLst>
                          <a:tab pos="1015365" algn="l"/>
                          <a:tab pos="1016000" algn="l"/>
                        </a:tabLst>
                      </a:pPr>
                      <a:r>
                        <a:rPr lang="en-US" sz="1000" b="1">
                          <a:effectLst/>
                        </a:rPr>
                        <a:t>% Average</a:t>
                      </a:r>
                      <a:endParaRPr lang="en-AE" sz="900" b="1">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tc>
                <a:tc>
                  <a:txBody>
                    <a:bodyPr/>
                    <a:lstStyle/>
                    <a:p>
                      <a:pPr marR="710565">
                        <a:lnSpc>
                          <a:spcPct val="102000"/>
                        </a:lnSpc>
                        <a:tabLst>
                          <a:tab pos="1015365" algn="l"/>
                          <a:tab pos="1016000" algn="l"/>
                        </a:tabLst>
                      </a:pPr>
                      <a:r>
                        <a:rPr lang="en-US" sz="1000" b="0" dirty="0">
                          <a:effectLst/>
                        </a:rPr>
                        <a:t>GPA</a:t>
                      </a:r>
                      <a:endParaRPr lang="en-AE" sz="9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tc>
                <a:tc>
                  <a:txBody>
                    <a:bodyPr/>
                    <a:lstStyle/>
                    <a:p>
                      <a:pPr marR="710565">
                        <a:lnSpc>
                          <a:spcPct val="102000"/>
                        </a:lnSpc>
                        <a:tabLst>
                          <a:tab pos="1015365" algn="l"/>
                          <a:tab pos="1016000" algn="l"/>
                        </a:tabLst>
                      </a:pPr>
                      <a:r>
                        <a:rPr lang="en-US" sz="1000" b="1" dirty="0">
                          <a:effectLst/>
                        </a:rPr>
                        <a:t>Comment</a:t>
                      </a:r>
                      <a:endParaRPr lang="en-AE" sz="9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tc>
                <a:extLst>
                  <a:ext uri="{0D108BD9-81ED-4DB2-BD59-A6C34878D82A}">
                    <a16:rowId xmlns:a16="http://schemas.microsoft.com/office/drawing/2014/main" val="721362890"/>
                  </a:ext>
                </a:extLst>
              </a:tr>
              <a:tr h="282841">
                <a:tc>
                  <a:txBody>
                    <a:bodyPr/>
                    <a:lstStyle/>
                    <a:p>
                      <a:pPr marR="710565">
                        <a:lnSpc>
                          <a:spcPct val="102000"/>
                        </a:lnSpc>
                        <a:tabLst>
                          <a:tab pos="1015365" algn="l"/>
                          <a:tab pos="1016000" algn="l"/>
                        </a:tabLst>
                      </a:pPr>
                      <a:r>
                        <a:rPr lang="en-US" sz="1000" dirty="0">
                          <a:solidFill>
                            <a:schemeClr val="tx1"/>
                          </a:solidFill>
                          <a:effectLst/>
                        </a:rPr>
                        <a:t>84-100%</a:t>
                      </a:r>
                      <a:endParaRPr lang="en-AE" sz="9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tc>
                  <a:txBody>
                    <a:bodyPr/>
                    <a:lstStyle/>
                    <a:p>
                      <a:pPr marR="710565">
                        <a:lnSpc>
                          <a:spcPct val="102000"/>
                        </a:lnSpc>
                        <a:tabLst>
                          <a:tab pos="1015365" algn="l"/>
                          <a:tab pos="1016000" algn="l"/>
                        </a:tabLst>
                      </a:pPr>
                      <a:r>
                        <a:rPr lang="en-US" sz="1000">
                          <a:solidFill>
                            <a:schemeClr val="tx1"/>
                          </a:solidFill>
                          <a:effectLst/>
                        </a:rPr>
                        <a:t>3.67-4.33</a:t>
                      </a:r>
                      <a:endParaRPr lang="en-AE" sz="9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tc>
                  <a:txBody>
                    <a:bodyPr/>
                    <a:lstStyle/>
                    <a:p>
                      <a:pPr marR="710565">
                        <a:lnSpc>
                          <a:spcPct val="102000"/>
                        </a:lnSpc>
                        <a:tabLst>
                          <a:tab pos="1015365" algn="l"/>
                          <a:tab pos="1016000" algn="l"/>
                        </a:tabLst>
                      </a:pPr>
                      <a:r>
                        <a:rPr lang="en-US" sz="1000">
                          <a:solidFill>
                            <a:schemeClr val="tx1"/>
                          </a:solidFill>
                          <a:effectLst/>
                        </a:rPr>
                        <a:t>Excellent</a:t>
                      </a:r>
                      <a:endParaRPr lang="en-AE" sz="9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extLst>
                  <a:ext uri="{0D108BD9-81ED-4DB2-BD59-A6C34878D82A}">
                    <a16:rowId xmlns:a16="http://schemas.microsoft.com/office/drawing/2014/main" val="2256768506"/>
                  </a:ext>
                </a:extLst>
              </a:tr>
              <a:tr h="282841">
                <a:tc>
                  <a:txBody>
                    <a:bodyPr/>
                    <a:lstStyle/>
                    <a:p>
                      <a:pPr marR="710565">
                        <a:lnSpc>
                          <a:spcPct val="102000"/>
                        </a:lnSpc>
                        <a:tabLst>
                          <a:tab pos="1015365" algn="l"/>
                          <a:tab pos="1016000" algn="l"/>
                        </a:tabLst>
                      </a:pPr>
                      <a:r>
                        <a:rPr lang="en-US" sz="1000">
                          <a:solidFill>
                            <a:schemeClr val="tx1"/>
                          </a:solidFill>
                          <a:effectLst/>
                        </a:rPr>
                        <a:t>76-&lt;84</a:t>
                      </a:r>
                      <a:endParaRPr lang="en-AE" sz="9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tc>
                  <a:txBody>
                    <a:bodyPr/>
                    <a:lstStyle/>
                    <a:p>
                      <a:pPr marR="710565">
                        <a:lnSpc>
                          <a:spcPct val="102000"/>
                        </a:lnSpc>
                        <a:tabLst>
                          <a:tab pos="1015365" algn="l"/>
                          <a:tab pos="1016000" algn="l"/>
                        </a:tabLst>
                      </a:pPr>
                      <a:r>
                        <a:rPr lang="en-US" sz="1000">
                          <a:solidFill>
                            <a:schemeClr val="tx1"/>
                          </a:solidFill>
                          <a:effectLst/>
                        </a:rPr>
                        <a:t>2.67-3.66</a:t>
                      </a:r>
                      <a:endParaRPr lang="en-AE" sz="9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tc>
                  <a:txBody>
                    <a:bodyPr/>
                    <a:lstStyle/>
                    <a:p>
                      <a:pPr marR="710565">
                        <a:lnSpc>
                          <a:spcPct val="102000"/>
                        </a:lnSpc>
                        <a:tabLst>
                          <a:tab pos="1015365" algn="l"/>
                          <a:tab pos="1016000" algn="l"/>
                        </a:tabLst>
                      </a:pPr>
                      <a:r>
                        <a:rPr lang="en-US" sz="1000">
                          <a:solidFill>
                            <a:schemeClr val="tx1"/>
                          </a:solidFill>
                          <a:effectLst/>
                        </a:rPr>
                        <a:t>Good</a:t>
                      </a:r>
                      <a:endParaRPr lang="en-AE" sz="9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extLst>
                  <a:ext uri="{0D108BD9-81ED-4DB2-BD59-A6C34878D82A}">
                    <a16:rowId xmlns:a16="http://schemas.microsoft.com/office/drawing/2014/main" val="2802894261"/>
                  </a:ext>
                </a:extLst>
              </a:tr>
              <a:tr h="282841">
                <a:tc>
                  <a:txBody>
                    <a:bodyPr/>
                    <a:lstStyle/>
                    <a:p>
                      <a:pPr marR="710565">
                        <a:lnSpc>
                          <a:spcPct val="102000"/>
                        </a:lnSpc>
                        <a:tabLst>
                          <a:tab pos="1015365" algn="l"/>
                          <a:tab pos="1016000" algn="l"/>
                        </a:tabLst>
                      </a:pPr>
                      <a:r>
                        <a:rPr lang="en-US" sz="1000">
                          <a:solidFill>
                            <a:schemeClr val="tx1"/>
                          </a:solidFill>
                          <a:effectLst/>
                        </a:rPr>
                        <a:t>68-&lt;76</a:t>
                      </a:r>
                      <a:endParaRPr lang="en-AE" sz="9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tc>
                  <a:txBody>
                    <a:bodyPr/>
                    <a:lstStyle/>
                    <a:p>
                      <a:pPr marR="710565">
                        <a:lnSpc>
                          <a:spcPct val="102000"/>
                        </a:lnSpc>
                        <a:tabLst>
                          <a:tab pos="1015365" algn="l"/>
                          <a:tab pos="1016000" algn="l"/>
                        </a:tabLst>
                      </a:pPr>
                      <a:r>
                        <a:rPr lang="en-US" sz="1000">
                          <a:solidFill>
                            <a:schemeClr val="tx1"/>
                          </a:solidFill>
                          <a:effectLst/>
                        </a:rPr>
                        <a:t>2.00-2.66</a:t>
                      </a:r>
                      <a:endParaRPr lang="en-AE" sz="9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tc>
                  <a:txBody>
                    <a:bodyPr/>
                    <a:lstStyle/>
                    <a:p>
                      <a:pPr marR="710565">
                        <a:lnSpc>
                          <a:spcPct val="102000"/>
                        </a:lnSpc>
                        <a:tabLst>
                          <a:tab pos="1015365" algn="l"/>
                          <a:tab pos="1016000" algn="l"/>
                        </a:tabLst>
                      </a:pPr>
                      <a:r>
                        <a:rPr lang="en-US" sz="1000">
                          <a:solidFill>
                            <a:schemeClr val="tx1"/>
                          </a:solidFill>
                          <a:effectLst/>
                        </a:rPr>
                        <a:t>Satisfactory</a:t>
                      </a:r>
                      <a:endParaRPr lang="en-AE" sz="9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extLst>
                  <a:ext uri="{0D108BD9-81ED-4DB2-BD59-A6C34878D82A}">
                    <a16:rowId xmlns:a16="http://schemas.microsoft.com/office/drawing/2014/main" val="3733436597"/>
                  </a:ext>
                </a:extLst>
              </a:tr>
              <a:tr h="282841">
                <a:tc>
                  <a:txBody>
                    <a:bodyPr/>
                    <a:lstStyle/>
                    <a:p>
                      <a:pPr marR="710565">
                        <a:lnSpc>
                          <a:spcPct val="102000"/>
                        </a:lnSpc>
                        <a:tabLst>
                          <a:tab pos="1015365" algn="l"/>
                          <a:tab pos="1016000" algn="l"/>
                        </a:tabLst>
                      </a:pPr>
                      <a:r>
                        <a:rPr lang="en-US" sz="1000">
                          <a:solidFill>
                            <a:schemeClr val="tx1"/>
                          </a:solidFill>
                          <a:effectLst/>
                        </a:rPr>
                        <a:t>60-&lt;68</a:t>
                      </a:r>
                      <a:endParaRPr lang="en-AE" sz="9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tc>
                  <a:txBody>
                    <a:bodyPr/>
                    <a:lstStyle/>
                    <a:p>
                      <a:pPr marR="710565">
                        <a:lnSpc>
                          <a:spcPct val="102000"/>
                        </a:lnSpc>
                        <a:tabLst>
                          <a:tab pos="1015365" algn="l"/>
                          <a:tab pos="1016000" algn="l"/>
                        </a:tabLst>
                      </a:pPr>
                      <a:r>
                        <a:rPr lang="en-US" sz="1000" b="0" dirty="0">
                          <a:solidFill>
                            <a:schemeClr val="tx1"/>
                          </a:solidFill>
                          <a:effectLst/>
                        </a:rPr>
                        <a:t>1.67-1.99</a:t>
                      </a:r>
                      <a:endParaRPr lang="en-AE" sz="900" b="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tc>
                  <a:txBody>
                    <a:bodyPr/>
                    <a:lstStyle/>
                    <a:p>
                      <a:pPr marR="710565">
                        <a:lnSpc>
                          <a:spcPct val="102000"/>
                        </a:lnSpc>
                        <a:tabLst>
                          <a:tab pos="1015365" algn="l"/>
                          <a:tab pos="1016000" algn="l"/>
                        </a:tabLst>
                      </a:pPr>
                      <a:r>
                        <a:rPr lang="en-US" sz="1000" dirty="0">
                          <a:solidFill>
                            <a:schemeClr val="tx1"/>
                          </a:solidFill>
                          <a:effectLst/>
                        </a:rPr>
                        <a:t>Poor</a:t>
                      </a:r>
                      <a:endParaRPr lang="en-AE" sz="9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630" marR="57630" marT="0" marB="0">
                    <a:solidFill>
                      <a:schemeClr val="bg1">
                        <a:lumMod val="85000"/>
                      </a:schemeClr>
                    </a:solidFill>
                  </a:tcPr>
                </a:tc>
                <a:extLst>
                  <a:ext uri="{0D108BD9-81ED-4DB2-BD59-A6C34878D82A}">
                    <a16:rowId xmlns:a16="http://schemas.microsoft.com/office/drawing/2014/main" val="2750478669"/>
                  </a:ext>
                </a:extLst>
              </a:tr>
            </a:tbl>
          </a:graphicData>
        </a:graphic>
      </p:graphicFrame>
      <p:graphicFrame>
        <p:nvGraphicFramePr>
          <p:cNvPr id="7" name="Content Placeholder 3">
            <a:extLst>
              <a:ext uri="{FF2B5EF4-FFF2-40B4-BE49-F238E27FC236}">
                <a16:creationId xmlns:a16="http://schemas.microsoft.com/office/drawing/2014/main" id="{61BBBA75-A46A-5D46-A245-383F7526D6A7}"/>
              </a:ext>
            </a:extLst>
          </p:cNvPr>
          <p:cNvGraphicFramePr>
            <a:graphicFrameLocks/>
          </p:cNvGraphicFramePr>
          <p:nvPr>
            <p:extLst>
              <p:ext uri="{D42A27DB-BD31-4B8C-83A1-F6EECF244321}">
                <p14:modId xmlns:p14="http://schemas.microsoft.com/office/powerpoint/2010/main" val="2885682888"/>
              </p:ext>
            </p:extLst>
          </p:nvPr>
        </p:nvGraphicFramePr>
        <p:xfrm>
          <a:off x="1316911" y="1488374"/>
          <a:ext cx="4414439" cy="4020387"/>
        </p:xfrm>
        <a:graphic>
          <a:graphicData uri="http://schemas.openxmlformats.org/drawingml/2006/table">
            <a:tbl>
              <a:tblPr firstRow="1" bandRow="1">
                <a:tableStyleId>{69012ECD-51FC-41F1-AA8D-1B2483CD663E}</a:tableStyleId>
              </a:tblPr>
              <a:tblGrid>
                <a:gridCol w="1210935">
                  <a:extLst>
                    <a:ext uri="{9D8B030D-6E8A-4147-A177-3AD203B41FA5}">
                      <a16:colId xmlns:a16="http://schemas.microsoft.com/office/drawing/2014/main" val="307349963"/>
                    </a:ext>
                  </a:extLst>
                </a:gridCol>
                <a:gridCol w="2079085">
                  <a:extLst>
                    <a:ext uri="{9D8B030D-6E8A-4147-A177-3AD203B41FA5}">
                      <a16:colId xmlns:a16="http://schemas.microsoft.com/office/drawing/2014/main" val="1930480481"/>
                    </a:ext>
                  </a:extLst>
                </a:gridCol>
                <a:gridCol w="1124419">
                  <a:extLst>
                    <a:ext uri="{9D8B030D-6E8A-4147-A177-3AD203B41FA5}">
                      <a16:colId xmlns:a16="http://schemas.microsoft.com/office/drawing/2014/main" val="1555393346"/>
                    </a:ext>
                  </a:extLst>
                </a:gridCol>
              </a:tblGrid>
              <a:tr h="611189">
                <a:tc>
                  <a:txBody>
                    <a:bodyPr/>
                    <a:lstStyle/>
                    <a:p>
                      <a:pPr marR="710565">
                        <a:lnSpc>
                          <a:spcPct val="102000"/>
                        </a:lnSpc>
                        <a:tabLst>
                          <a:tab pos="1015365" algn="l"/>
                          <a:tab pos="1016000" algn="l"/>
                        </a:tabLst>
                      </a:pPr>
                      <a:r>
                        <a:rPr lang="en-US" sz="1200" b="0" cap="none" spc="0">
                          <a:solidFill>
                            <a:schemeClr val="bg1"/>
                          </a:solidFill>
                          <a:effectLst/>
                        </a:rPr>
                        <a:t> </a:t>
                      </a:r>
                      <a:endParaRPr lang="en-AE" sz="1200" b="0" cap="none" spc="0">
                        <a:solidFill>
                          <a:schemeClr val="bg1"/>
                        </a:solidFill>
                        <a:effectLst/>
                      </a:endParaRPr>
                    </a:p>
                    <a:p>
                      <a:pPr marR="710565">
                        <a:lnSpc>
                          <a:spcPct val="102000"/>
                        </a:lnSpc>
                        <a:tabLst>
                          <a:tab pos="1015365" algn="l"/>
                          <a:tab pos="1016000" algn="l"/>
                        </a:tabLst>
                      </a:pPr>
                      <a:r>
                        <a:rPr lang="en-US" sz="1200" b="0" cap="none" spc="0">
                          <a:solidFill>
                            <a:schemeClr val="bg1"/>
                          </a:solidFill>
                          <a:effectLst/>
                        </a:rPr>
                        <a:t>Letter Grade</a:t>
                      </a:r>
                      <a:endParaRPr lang="en-AE" sz="1200" b="0" cap="none" spc="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nchor="ctr"/>
                </a:tc>
                <a:tc>
                  <a:txBody>
                    <a:bodyPr/>
                    <a:lstStyle/>
                    <a:p>
                      <a:pPr marR="710565">
                        <a:lnSpc>
                          <a:spcPct val="102000"/>
                        </a:lnSpc>
                        <a:tabLst>
                          <a:tab pos="1015365" algn="l"/>
                          <a:tab pos="1016000" algn="l"/>
                        </a:tabLst>
                      </a:pPr>
                      <a:r>
                        <a:rPr lang="en-US" sz="1200" b="0" cap="none" spc="0">
                          <a:solidFill>
                            <a:schemeClr val="bg1"/>
                          </a:solidFill>
                          <a:effectLst/>
                        </a:rPr>
                        <a:t> </a:t>
                      </a:r>
                      <a:endParaRPr lang="en-AE" sz="1200" b="0" cap="none" spc="0">
                        <a:solidFill>
                          <a:schemeClr val="bg1"/>
                        </a:solidFill>
                        <a:effectLst/>
                      </a:endParaRPr>
                    </a:p>
                    <a:p>
                      <a:pPr marR="710565">
                        <a:lnSpc>
                          <a:spcPct val="102000"/>
                        </a:lnSpc>
                        <a:tabLst>
                          <a:tab pos="1015365" algn="l"/>
                          <a:tab pos="1016000" algn="l"/>
                        </a:tabLst>
                      </a:pPr>
                      <a:r>
                        <a:rPr lang="en-US" sz="1200" b="0" cap="none" spc="0">
                          <a:solidFill>
                            <a:schemeClr val="bg1"/>
                          </a:solidFill>
                          <a:effectLst/>
                        </a:rPr>
                        <a:t>Percent Grade</a:t>
                      </a:r>
                      <a:endParaRPr lang="en-AE" sz="1200" b="0" cap="none" spc="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nchor="ctr"/>
                </a:tc>
                <a:tc>
                  <a:txBody>
                    <a:bodyPr/>
                    <a:lstStyle/>
                    <a:p>
                      <a:pPr marR="710565">
                        <a:lnSpc>
                          <a:spcPct val="102000"/>
                        </a:lnSpc>
                        <a:tabLst>
                          <a:tab pos="1015365" algn="l"/>
                          <a:tab pos="1016000" algn="l"/>
                        </a:tabLst>
                      </a:pPr>
                      <a:r>
                        <a:rPr lang="en-US" sz="1200" b="0" cap="none" spc="0">
                          <a:solidFill>
                            <a:schemeClr val="bg1"/>
                          </a:solidFill>
                          <a:effectLst/>
                        </a:rPr>
                        <a:t> </a:t>
                      </a:r>
                      <a:endParaRPr lang="en-AE" sz="1200" b="0" cap="none" spc="0">
                        <a:solidFill>
                          <a:schemeClr val="bg1"/>
                        </a:solidFill>
                        <a:effectLst/>
                      </a:endParaRPr>
                    </a:p>
                    <a:p>
                      <a:pPr marR="710565">
                        <a:lnSpc>
                          <a:spcPct val="102000"/>
                        </a:lnSpc>
                        <a:tabLst>
                          <a:tab pos="1015365" algn="l"/>
                          <a:tab pos="1016000" algn="l"/>
                        </a:tabLst>
                      </a:pPr>
                      <a:r>
                        <a:rPr lang="en-US" sz="1200" b="0" cap="none" spc="0">
                          <a:solidFill>
                            <a:schemeClr val="bg1"/>
                          </a:solidFill>
                          <a:effectLst/>
                        </a:rPr>
                        <a:t>4.0 Scale</a:t>
                      </a:r>
                      <a:endParaRPr lang="en-AE" sz="1200" b="0" cap="none" spc="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nchor="ctr"/>
                </a:tc>
                <a:extLst>
                  <a:ext uri="{0D108BD9-81ED-4DB2-BD59-A6C34878D82A}">
                    <a16:rowId xmlns:a16="http://schemas.microsoft.com/office/drawing/2014/main" val="3168865878"/>
                  </a:ext>
                </a:extLst>
              </a:tr>
              <a:tr h="233081">
                <a:tc>
                  <a:txBody>
                    <a:bodyPr/>
                    <a:lstStyle/>
                    <a:p>
                      <a:pPr marR="710565">
                        <a:lnSpc>
                          <a:spcPct val="102000"/>
                        </a:lnSpc>
                        <a:tabLst>
                          <a:tab pos="1015365" algn="l"/>
                          <a:tab pos="1016000" algn="l"/>
                        </a:tabLst>
                      </a:pPr>
                      <a:r>
                        <a:rPr lang="en-US" sz="1000" cap="none" spc="0">
                          <a:solidFill>
                            <a:schemeClr val="tx1"/>
                          </a:solidFill>
                          <a:effectLst/>
                        </a:rPr>
                        <a:t>A+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97-100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4.0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1923626796"/>
                  </a:ext>
                </a:extLst>
              </a:tr>
              <a:tr h="233081">
                <a:tc>
                  <a:txBody>
                    <a:bodyPr/>
                    <a:lstStyle/>
                    <a:p>
                      <a:pPr marR="710565">
                        <a:lnSpc>
                          <a:spcPct val="102000"/>
                        </a:lnSpc>
                        <a:tabLst>
                          <a:tab pos="1015365" algn="l"/>
                          <a:tab pos="1016000" algn="l"/>
                        </a:tabLst>
                      </a:pPr>
                      <a:r>
                        <a:rPr lang="en-US" sz="1000" cap="none" spc="0">
                          <a:solidFill>
                            <a:schemeClr val="tx1"/>
                          </a:solidFill>
                          <a:effectLst/>
                        </a:rPr>
                        <a:t>A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93-96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4.0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2114512137"/>
                  </a:ext>
                </a:extLst>
              </a:tr>
              <a:tr h="233081">
                <a:tc>
                  <a:txBody>
                    <a:bodyPr/>
                    <a:lstStyle/>
                    <a:p>
                      <a:pPr marR="710565">
                        <a:lnSpc>
                          <a:spcPct val="102000"/>
                        </a:lnSpc>
                        <a:tabLst>
                          <a:tab pos="1015365" algn="l"/>
                          <a:tab pos="1016000" algn="l"/>
                        </a:tabLst>
                      </a:pPr>
                      <a:r>
                        <a:rPr lang="en-US" sz="1000" cap="none" spc="0">
                          <a:solidFill>
                            <a:schemeClr val="tx1"/>
                          </a:solidFill>
                          <a:effectLst/>
                        </a:rPr>
                        <a:t>A-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90-92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3.7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502174297"/>
                  </a:ext>
                </a:extLst>
              </a:tr>
              <a:tr h="233081">
                <a:tc>
                  <a:txBody>
                    <a:bodyPr/>
                    <a:lstStyle/>
                    <a:p>
                      <a:pPr marR="710565">
                        <a:lnSpc>
                          <a:spcPct val="102000"/>
                        </a:lnSpc>
                        <a:tabLst>
                          <a:tab pos="1015365" algn="l"/>
                          <a:tab pos="1016000" algn="l"/>
                        </a:tabLst>
                      </a:pPr>
                      <a:r>
                        <a:rPr lang="en-US" sz="1000" cap="none" spc="0">
                          <a:solidFill>
                            <a:schemeClr val="tx1"/>
                          </a:solidFill>
                          <a:effectLst/>
                        </a:rPr>
                        <a:t>B+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87-89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3.3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3246379881"/>
                  </a:ext>
                </a:extLst>
              </a:tr>
              <a:tr h="233081">
                <a:tc>
                  <a:txBody>
                    <a:bodyPr/>
                    <a:lstStyle/>
                    <a:p>
                      <a:pPr marR="710565">
                        <a:lnSpc>
                          <a:spcPct val="102000"/>
                        </a:lnSpc>
                        <a:tabLst>
                          <a:tab pos="1015365" algn="l"/>
                          <a:tab pos="1016000" algn="l"/>
                        </a:tabLst>
                      </a:pPr>
                      <a:r>
                        <a:rPr lang="en-US" sz="1000" cap="none" spc="0">
                          <a:solidFill>
                            <a:schemeClr val="tx1"/>
                          </a:solidFill>
                          <a:effectLst/>
                        </a:rPr>
                        <a:t>B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83-86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3.0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1408787811"/>
                  </a:ext>
                </a:extLst>
              </a:tr>
              <a:tr h="233081">
                <a:tc>
                  <a:txBody>
                    <a:bodyPr/>
                    <a:lstStyle/>
                    <a:p>
                      <a:pPr marR="710565">
                        <a:lnSpc>
                          <a:spcPct val="102000"/>
                        </a:lnSpc>
                        <a:tabLst>
                          <a:tab pos="1015365" algn="l"/>
                          <a:tab pos="1016000" algn="l"/>
                        </a:tabLst>
                      </a:pPr>
                      <a:r>
                        <a:rPr lang="en-US" sz="1000" cap="none" spc="0">
                          <a:solidFill>
                            <a:schemeClr val="tx1"/>
                          </a:solidFill>
                          <a:effectLst/>
                        </a:rPr>
                        <a:t>B-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80-82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2.7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3000205911"/>
                  </a:ext>
                </a:extLst>
              </a:tr>
              <a:tr h="233081">
                <a:tc>
                  <a:txBody>
                    <a:bodyPr/>
                    <a:lstStyle/>
                    <a:p>
                      <a:pPr marR="710565">
                        <a:lnSpc>
                          <a:spcPct val="102000"/>
                        </a:lnSpc>
                        <a:tabLst>
                          <a:tab pos="1015365" algn="l"/>
                          <a:tab pos="1016000" algn="l"/>
                        </a:tabLst>
                      </a:pPr>
                      <a:r>
                        <a:rPr lang="en-US" sz="1000" cap="none" spc="0">
                          <a:solidFill>
                            <a:schemeClr val="tx1"/>
                          </a:solidFill>
                          <a:effectLst/>
                        </a:rPr>
                        <a:t>C+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77-79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2.3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1098951967"/>
                  </a:ext>
                </a:extLst>
              </a:tr>
              <a:tr h="233081">
                <a:tc>
                  <a:txBody>
                    <a:bodyPr/>
                    <a:lstStyle/>
                    <a:p>
                      <a:pPr marR="710565">
                        <a:lnSpc>
                          <a:spcPct val="102000"/>
                        </a:lnSpc>
                        <a:tabLst>
                          <a:tab pos="1015365" algn="l"/>
                          <a:tab pos="1016000" algn="l"/>
                        </a:tabLst>
                      </a:pPr>
                      <a:r>
                        <a:rPr lang="en-US" sz="1000" cap="none" spc="0">
                          <a:solidFill>
                            <a:schemeClr val="tx1"/>
                          </a:solidFill>
                          <a:effectLst/>
                        </a:rPr>
                        <a:t>C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73-76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2.0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3041598200"/>
                  </a:ext>
                </a:extLst>
              </a:tr>
              <a:tr h="233081">
                <a:tc>
                  <a:txBody>
                    <a:bodyPr/>
                    <a:lstStyle/>
                    <a:p>
                      <a:pPr marR="710565">
                        <a:lnSpc>
                          <a:spcPct val="102000"/>
                        </a:lnSpc>
                        <a:tabLst>
                          <a:tab pos="1015365" algn="l"/>
                          <a:tab pos="1016000" algn="l"/>
                        </a:tabLst>
                      </a:pPr>
                      <a:r>
                        <a:rPr lang="en-US" sz="1000" cap="none" spc="0">
                          <a:solidFill>
                            <a:schemeClr val="tx1"/>
                          </a:solidFill>
                          <a:effectLst/>
                        </a:rPr>
                        <a:t>C-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70-72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1.7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3106040102"/>
                  </a:ext>
                </a:extLst>
              </a:tr>
              <a:tr h="233081">
                <a:tc>
                  <a:txBody>
                    <a:bodyPr/>
                    <a:lstStyle/>
                    <a:p>
                      <a:pPr marR="710565">
                        <a:lnSpc>
                          <a:spcPct val="102000"/>
                        </a:lnSpc>
                        <a:tabLst>
                          <a:tab pos="1015365" algn="l"/>
                          <a:tab pos="1016000" algn="l"/>
                        </a:tabLst>
                      </a:pPr>
                      <a:r>
                        <a:rPr lang="en-US" sz="1000" cap="none" spc="0">
                          <a:solidFill>
                            <a:schemeClr val="tx1"/>
                          </a:solidFill>
                          <a:effectLst/>
                        </a:rPr>
                        <a:t>D+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67-69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1.3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4020029406"/>
                  </a:ext>
                </a:extLst>
              </a:tr>
              <a:tr h="233081">
                <a:tc>
                  <a:txBody>
                    <a:bodyPr/>
                    <a:lstStyle/>
                    <a:p>
                      <a:pPr marR="710565">
                        <a:lnSpc>
                          <a:spcPct val="102000"/>
                        </a:lnSpc>
                        <a:tabLst>
                          <a:tab pos="1015365" algn="l"/>
                          <a:tab pos="1016000" algn="l"/>
                        </a:tabLst>
                      </a:pPr>
                      <a:r>
                        <a:rPr lang="en-US" sz="1000" cap="none" spc="0">
                          <a:solidFill>
                            <a:schemeClr val="tx1"/>
                          </a:solidFill>
                          <a:effectLst/>
                        </a:rPr>
                        <a:t>D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65-66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1.0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3265062795"/>
                  </a:ext>
                </a:extLst>
              </a:tr>
              <a:tr h="233081">
                <a:tc>
                  <a:txBody>
                    <a:bodyPr/>
                    <a:lstStyle/>
                    <a:p>
                      <a:pPr marR="710565">
                        <a:lnSpc>
                          <a:spcPct val="102000"/>
                        </a:lnSpc>
                        <a:tabLst>
                          <a:tab pos="1015365" algn="l"/>
                          <a:tab pos="1016000" algn="l"/>
                        </a:tabLst>
                      </a:pPr>
                      <a:r>
                        <a:rPr lang="en-US" sz="1000" cap="none" spc="0">
                          <a:solidFill>
                            <a:schemeClr val="tx1"/>
                          </a:solidFill>
                          <a:effectLst/>
                        </a:rPr>
                        <a:t>D-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Below 65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0.5</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2632949381"/>
                  </a:ext>
                </a:extLst>
              </a:tr>
              <a:tr h="233081">
                <a:tc>
                  <a:txBody>
                    <a:bodyPr/>
                    <a:lstStyle/>
                    <a:p>
                      <a:pPr marR="710565">
                        <a:lnSpc>
                          <a:spcPct val="102000"/>
                        </a:lnSpc>
                        <a:tabLst>
                          <a:tab pos="1015365" algn="l"/>
                          <a:tab pos="1016000" algn="l"/>
                        </a:tabLst>
                      </a:pPr>
                      <a:r>
                        <a:rPr lang="en-US" sz="1000" cap="none" spc="0">
                          <a:solidFill>
                            <a:schemeClr val="tx1"/>
                          </a:solidFill>
                          <a:effectLst/>
                        </a:rPr>
                        <a:t>E/F</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Below 60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0.0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3834806895"/>
                  </a:ext>
                </a:extLst>
              </a:tr>
              <a:tr h="379145">
                <a:tc>
                  <a:txBody>
                    <a:bodyPr/>
                    <a:lstStyle/>
                    <a:p>
                      <a:pPr marR="710565">
                        <a:lnSpc>
                          <a:spcPct val="102000"/>
                        </a:lnSpc>
                        <a:tabLst>
                          <a:tab pos="1015365" algn="l"/>
                          <a:tab pos="1016000" algn="l"/>
                        </a:tabLst>
                      </a:pPr>
                      <a:r>
                        <a:rPr lang="en-US" sz="1000" cap="none" spc="0">
                          <a:solidFill>
                            <a:schemeClr val="tx1"/>
                          </a:solidFill>
                          <a:effectLst/>
                        </a:rPr>
                        <a:t>AP/ IB courses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An addition of 0.25 to the standard weighting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tc>
                  <a:txBody>
                    <a:bodyPr/>
                    <a:lstStyle/>
                    <a:p>
                      <a:pPr marR="710565">
                        <a:lnSpc>
                          <a:spcPct val="102000"/>
                        </a:lnSpc>
                        <a:tabLst>
                          <a:tab pos="1015365" algn="l"/>
                          <a:tab pos="1016000" algn="l"/>
                        </a:tabLst>
                      </a:pPr>
                      <a:r>
                        <a:rPr lang="en-US" sz="1000" cap="none" spc="0">
                          <a:solidFill>
                            <a:schemeClr val="tx1"/>
                          </a:solidFill>
                          <a:effectLst/>
                        </a:rPr>
                        <a:t> </a:t>
                      </a:r>
                      <a:endParaRPr lang="en-AE" sz="1000" cap="none" spc="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61360" marB="0"/>
                </a:tc>
                <a:extLst>
                  <a:ext uri="{0D108BD9-81ED-4DB2-BD59-A6C34878D82A}">
                    <a16:rowId xmlns:a16="http://schemas.microsoft.com/office/drawing/2014/main" val="4023222982"/>
                  </a:ext>
                </a:extLst>
              </a:tr>
            </a:tbl>
          </a:graphicData>
        </a:graphic>
      </p:graphicFrame>
      <p:sp>
        <p:nvSpPr>
          <p:cNvPr id="8" name="Rectangle 7">
            <a:extLst>
              <a:ext uri="{FF2B5EF4-FFF2-40B4-BE49-F238E27FC236}">
                <a16:creationId xmlns:a16="http://schemas.microsoft.com/office/drawing/2014/main" id="{8F42A767-F511-8646-BAEA-0DBAE7BEF7BE}"/>
              </a:ext>
            </a:extLst>
          </p:cNvPr>
          <p:cNvSpPr/>
          <p:nvPr/>
        </p:nvSpPr>
        <p:spPr>
          <a:xfrm>
            <a:off x="7537552" y="3255232"/>
            <a:ext cx="3026469" cy="347537"/>
          </a:xfrm>
          <a:prstGeom prst="rect">
            <a:avLst/>
          </a:prstGeom>
        </p:spPr>
        <p:txBody>
          <a:bodyPr wrap="none">
            <a:spAutoFit/>
          </a:bodyPr>
          <a:lstStyle/>
          <a:p>
            <a:pPr marR="682142" defTabSz="877824">
              <a:lnSpc>
                <a:spcPct val="102000"/>
              </a:lnSpc>
              <a:spcAft>
                <a:spcPts val="600"/>
              </a:spcAft>
              <a:tabLst>
                <a:tab pos="974750" algn="l"/>
                <a:tab pos="975360" algn="l"/>
              </a:tabLst>
            </a:pPr>
            <a:r>
              <a:rPr lang="en-US" sz="1728" b="1" kern="1200">
                <a:solidFill>
                  <a:schemeClr val="tx1"/>
                </a:solidFill>
                <a:latin typeface="Times New Roman" panose="02020603050405020304" pitchFamily="18" charset="0"/>
                <a:ea typeface="+mn-ea"/>
                <a:cs typeface="Times New Roman" panose="02020603050405020304" pitchFamily="18" charset="0"/>
              </a:rPr>
              <a:t>Final Academic Grade</a:t>
            </a:r>
            <a:endParaRPr lang="en-AE"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005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SAIS opens new Abu Dhabi school | United Arab Emirates | Education |  ArabianIndustry.com">
            <a:extLst>
              <a:ext uri="{FF2B5EF4-FFF2-40B4-BE49-F238E27FC236}">
                <a16:creationId xmlns:a16="http://schemas.microsoft.com/office/drawing/2014/main" id="{2EF88B49-5619-8849-9F41-6280E893E575}"/>
              </a:ext>
            </a:extLst>
          </p:cNvPr>
          <p:cNvPicPr>
            <a:picLocks noChangeAspect="1" noChangeArrowheads="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t="218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DF7956-1841-D048-AD3C-B15964D9B34C}"/>
              </a:ext>
            </a:extLst>
          </p:cNvPr>
          <p:cNvSpPr>
            <a:spLocks noGrp="1"/>
          </p:cNvSpPr>
          <p:nvPr>
            <p:ph type="title"/>
          </p:nvPr>
        </p:nvSpPr>
        <p:spPr>
          <a:xfrm>
            <a:off x="1066800" y="219456"/>
            <a:ext cx="10058400" cy="1371600"/>
          </a:xfrm>
        </p:spPr>
        <p:txBody>
          <a:bodyPr>
            <a:normAutofit/>
          </a:bodyPr>
          <a:lstStyle/>
          <a:p>
            <a:r>
              <a:rPr lang="en-US" b="1" u="sng" dirty="0"/>
              <a:t>Middle School </a:t>
            </a:r>
            <a:endParaRPr lang="en-AE" dirty="0"/>
          </a:p>
        </p:txBody>
      </p:sp>
      <p:sp>
        <p:nvSpPr>
          <p:cNvPr id="3" name="Content Placeholder 2">
            <a:extLst>
              <a:ext uri="{FF2B5EF4-FFF2-40B4-BE49-F238E27FC236}">
                <a16:creationId xmlns:a16="http://schemas.microsoft.com/office/drawing/2014/main" id="{989B44A6-33A0-A744-A82E-28DE5E984CA2}"/>
              </a:ext>
            </a:extLst>
          </p:cNvPr>
          <p:cNvSpPr>
            <a:spLocks noGrp="1"/>
          </p:cNvSpPr>
          <p:nvPr>
            <p:ph idx="1"/>
          </p:nvPr>
        </p:nvSpPr>
        <p:spPr>
          <a:xfrm>
            <a:off x="1066800" y="1328205"/>
            <a:ext cx="10058400" cy="3849624"/>
          </a:xfrm>
        </p:spPr>
        <p:txBody>
          <a:bodyPr vert="horz" lIns="91440" tIns="45720" rIns="91440" bIns="45720" rtlCol="0" anchor="t">
            <a:normAutofit/>
          </a:bodyPr>
          <a:lstStyle/>
          <a:p>
            <a:r>
              <a:rPr lang="en-US" dirty="0"/>
              <a:t>SAIS-Abu Dhabi offers a safe, supportive, and challenging place to make the transition from elementary to the middle school level smooth and successful. Students find the guidance of caring teachers who appreciate this age group.</a:t>
            </a:r>
            <a:endParaRPr lang="en-AE" dirty="0"/>
          </a:p>
          <a:p>
            <a:r>
              <a:rPr lang="en-US" dirty="0"/>
              <a:t>By offering a variety of electives, outdoor education, and service experiences, students learn to give voice to their opinions, questions, and personal passions. Project based learning reinforces the importance of cooperation and collective achievement, while interdisciplinary learning helps students make meaningful connections between coursework and real life, and helps foster understanding and concern for others. </a:t>
            </a:r>
            <a:endParaRPr lang="en-AE" dirty="0"/>
          </a:p>
          <a:p>
            <a:r>
              <a:rPr lang="en-US" dirty="0"/>
              <a:t>Grade 5 and 6 students take part in a variety of electives such as French, Music, and Art.  Our Grade 6 students also benefit from taking Health &amp; Nutrition.  Our Grade 7 students benefit by taking from taking Music, and Art.  Our Grade 8 students partake in Personal Finance as well as Music and Art.</a:t>
            </a:r>
            <a:endParaRPr lang="en-AE" dirty="0"/>
          </a:p>
          <a:p>
            <a:endParaRPr lang="en-AE" dirty="0"/>
          </a:p>
        </p:txBody>
      </p:sp>
      <p:graphicFrame>
        <p:nvGraphicFramePr>
          <p:cNvPr id="5" name="Table 4">
            <a:extLst>
              <a:ext uri="{FF2B5EF4-FFF2-40B4-BE49-F238E27FC236}">
                <a16:creationId xmlns:a16="http://schemas.microsoft.com/office/drawing/2014/main" id="{E78FE7E5-8358-A840-939B-BE01A65E187D}"/>
              </a:ext>
            </a:extLst>
          </p:cNvPr>
          <p:cNvGraphicFramePr>
            <a:graphicFrameLocks noGrp="1"/>
          </p:cNvGraphicFramePr>
          <p:nvPr>
            <p:extLst>
              <p:ext uri="{D42A27DB-BD31-4B8C-83A1-F6EECF244321}">
                <p14:modId xmlns:p14="http://schemas.microsoft.com/office/powerpoint/2010/main" val="2520051561"/>
              </p:ext>
            </p:extLst>
          </p:nvPr>
        </p:nvGraphicFramePr>
        <p:xfrm>
          <a:off x="3629025" y="3863418"/>
          <a:ext cx="4933950" cy="2400300"/>
        </p:xfrm>
        <a:graphic>
          <a:graphicData uri="http://schemas.openxmlformats.org/drawingml/2006/table">
            <a:tbl>
              <a:tblPr firstRow="1" firstCol="1" lastRow="1" lastCol="1" bandRow="1" bandCol="1">
                <a:tableStyleId>{5C22544A-7EE6-4342-B048-85BDC9FD1C3A}</a:tableStyleId>
              </a:tblPr>
              <a:tblGrid>
                <a:gridCol w="4933950">
                  <a:extLst>
                    <a:ext uri="{9D8B030D-6E8A-4147-A177-3AD203B41FA5}">
                      <a16:colId xmlns:a16="http://schemas.microsoft.com/office/drawing/2014/main" val="3430025315"/>
                    </a:ext>
                  </a:extLst>
                </a:gridCol>
              </a:tblGrid>
              <a:tr h="342900">
                <a:tc>
                  <a:txBody>
                    <a:bodyPr/>
                    <a:lstStyle/>
                    <a:p>
                      <a:pPr marL="1945005" marR="1953895" algn="ctr">
                        <a:spcBef>
                          <a:spcPts val="530"/>
                        </a:spcBef>
                        <a:spcAft>
                          <a:spcPts val="0"/>
                        </a:spcAft>
                      </a:pPr>
                      <a:r>
                        <a:rPr lang="en-US" sz="1200" dirty="0">
                          <a:solidFill>
                            <a:schemeClr val="tx1"/>
                          </a:solidFill>
                          <a:effectLst/>
                        </a:rPr>
                        <a:t>Subject/Course</a:t>
                      </a:r>
                      <a:endParaRPr lang="en-AE"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4265780486"/>
                  </a:ext>
                </a:extLst>
              </a:tr>
              <a:tr h="342900">
                <a:tc>
                  <a:txBody>
                    <a:bodyPr/>
                    <a:lstStyle/>
                    <a:p>
                      <a:pPr marL="61595">
                        <a:spcBef>
                          <a:spcPts val="530"/>
                        </a:spcBef>
                      </a:pPr>
                      <a:r>
                        <a:rPr lang="en-US" sz="1200" b="0">
                          <a:solidFill>
                            <a:schemeClr val="tx1"/>
                          </a:solidFill>
                          <a:effectLst/>
                        </a:rPr>
                        <a:t>English Language Arts</a:t>
                      </a:r>
                      <a:endParaRPr lang="en-AE" sz="1100" b="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572109639"/>
                  </a:ext>
                </a:extLst>
              </a:tr>
              <a:tr h="342900">
                <a:tc>
                  <a:txBody>
                    <a:bodyPr/>
                    <a:lstStyle/>
                    <a:p>
                      <a:pPr marL="61595">
                        <a:spcBef>
                          <a:spcPts val="530"/>
                        </a:spcBef>
                      </a:pPr>
                      <a:r>
                        <a:rPr lang="en-US" sz="1200" b="0">
                          <a:solidFill>
                            <a:schemeClr val="tx1"/>
                          </a:solidFill>
                          <a:effectLst/>
                        </a:rPr>
                        <a:t>Math</a:t>
                      </a:r>
                      <a:endParaRPr lang="en-AE" sz="1100" b="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2101750239"/>
                  </a:ext>
                </a:extLst>
              </a:tr>
              <a:tr h="342900">
                <a:tc>
                  <a:txBody>
                    <a:bodyPr/>
                    <a:lstStyle/>
                    <a:p>
                      <a:pPr marL="61595">
                        <a:spcBef>
                          <a:spcPts val="530"/>
                        </a:spcBef>
                      </a:pPr>
                      <a:r>
                        <a:rPr lang="en-US" sz="1200" b="0">
                          <a:solidFill>
                            <a:schemeClr val="tx1"/>
                          </a:solidFill>
                          <a:effectLst/>
                        </a:rPr>
                        <a:t>Science</a:t>
                      </a:r>
                      <a:endParaRPr lang="en-AE" sz="1100" b="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529994923"/>
                  </a:ext>
                </a:extLst>
              </a:tr>
              <a:tr h="342900">
                <a:tc>
                  <a:txBody>
                    <a:bodyPr/>
                    <a:lstStyle/>
                    <a:p>
                      <a:pPr marL="61595">
                        <a:spcBef>
                          <a:spcPts val="530"/>
                        </a:spcBef>
                      </a:pPr>
                      <a:r>
                        <a:rPr lang="en-US" sz="1200" b="0">
                          <a:solidFill>
                            <a:schemeClr val="tx1"/>
                          </a:solidFill>
                          <a:effectLst/>
                        </a:rPr>
                        <a:t>Grade 5-7 Social Studies; Grade 8 Geography</a:t>
                      </a:r>
                      <a:endParaRPr lang="en-AE" sz="1100" b="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149348891"/>
                  </a:ext>
                </a:extLst>
              </a:tr>
              <a:tr h="342900">
                <a:tc>
                  <a:txBody>
                    <a:bodyPr/>
                    <a:lstStyle/>
                    <a:p>
                      <a:pPr marL="61595">
                        <a:spcBef>
                          <a:spcPts val="530"/>
                        </a:spcBef>
                      </a:pPr>
                      <a:r>
                        <a:rPr lang="en-US" sz="1200" b="0">
                          <a:solidFill>
                            <a:schemeClr val="tx1"/>
                          </a:solidFill>
                          <a:effectLst/>
                        </a:rPr>
                        <a:t>Physical Education</a:t>
                      </a:r>
                      <a:endParaRPr lang="en-AE" sz="1100" b="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3809688176"/>
                  </a:ext>
                </a:extLst>
              </a:tr>
              <a:tr h="342900">
                <a:tc>
                  <a:txBody>
                    <a:bodyPr/>
                    <a:lstStyle/>
                    <a:p>
                      <a:pPr marL="61595">
                        <a:spcBef>
                          <a:spcPts val="530"/>
                        </a:spcBef>
                      </a:pPr>
                      <a:r>
                        <a:rPr lang="en-US" sz="1200" b="0" dirty="0">
                          <a:solidFill>
                            <a:schemeClr val="tx1"/>
                          </a:solidFill>
                          <a:effectLst/>
                        </a:rPr>
                        <a:t>Electives : French, Music, Art, Personal Finance, Speech and Debate </a:t>
                      </a:r>
                      <a:endParaRPr lang="en-AE" sz="1100" b="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3168543171"/>
                  </a:ext>
                </a:extLst>
              </a:tr>
            </a:tbl>
          </a:graphicData>
        </a:graphic>
      </p:graphicFrame>
    </p:spTree>
    <p:extLst>
      <p:ext uri="{BB962C8B-B14F-4D97-AF65-F5344CB8AC3E}">
        <p14:creationId xmlns:p14="http://schemas.microsoft.com/office/powerpoint/2010/main" val="237989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E2A8-5A5E-8847-A9D6-0C8F195B2604}"/>
              </a:ext>
            </a:extLst>
          </p:cNvPr>
          <p:cNvSpPr>
            <a:spLocks noGrp="1"/>
          </p:cNvSpPr>
          <p:nvPr>
            <p:ph type="title"/>
          </p:nvPr>
        </p:nvSpPr>
        <p:spPr>
          <a:xfrm>
            <a:off x="6579450" y="727627"/>
            <a:ext cx="4957553" cy="1645920"/>
          </a:xfrm>
        </p:spPr>
        <p:txBody>
          <a:bodyPr>
            <a:normAutofit/>
          </a:bodyPr>
          <a:lstStyle/>
          <a:p>
            <a:r>
              <a:rPr lang="en-US" sz="3600" b="1" u="sng"/>
              <a:t>Middle School Promotion and Retention</a:t>
            </a:r>
            <a:endParaRPr lang="en-AE" sz="3600"/>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7" name="Graphic 6" descr="Education">
            <a:extLst>
              <a:ext uri="{FF2B5EF4-FFF2-40B4-BE49-F238E27FC236}">
                <a16:creationId xmlns:a16="http://schemas.microsoft.com/office/drawing/2014/main" id="{99633DF1-E77B-42B9-A580-6673CD3170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2441BB66-1D3F-1140-AD4A-5880BF338AE3}"/>
              </a:ext>
            </a:extLst>
          </p:cNvPr>
          <p:cNvSpPr>
            <a:spLocks noGrp="1"/>
          </p:cNvSpPr>
          <p:nvPr>
            <p:ph idx="1"/>
          </p:nvPr>
        </p:nvSpPr>
        <p:spPr>
          <a:xfrm>
            <a:off x="6579450" y="2538919"/>
            <a:ext cx="4957554" cy="3496120"/>
          </a:xfrm>
        </p:spPr>
        <p:txBody>
          <a:bodyPr>
            <a:normAutofit/>
          </a:bodyPr>
          <a:lstStyle/>
          <a:p>
            <a:pPr>
              <a:lnSpc>
                <a:spcPct val="100000"/>
              </a:lnSpc>
            </a:pPr>
            <a:r>
              <a:rPr lang="en-US" sz="1300" dirty="0"/>
              <a:t>SAIS Abu Dhabi feels strongly that students should take ownership of their coursework. The following will serve as the guideline for repeating courses and/or a particular middle school grade level:</a:t>
            </a:r>
            <a:endParaRPr lang="en-AE" sz="1300" dirty="0"/>
          </a:p>
          <a:p>
            <a:pPr lvl="0">
              <a:lnSpc>
                <a:spcPct val="100000"/>
              </a:lnSpc>
            </a:pPr>
            <a:r>
              <a:rPr lang="en-US" sz="1300" dirty="0"/>
              <a:t>If two or more core classes (English, Science, History, and Math) are failed in a year, the student may be required to repeat the school year in the grade in which the courses were failed.</a:t>
            </a:r>
            <a:endParaRPr lang="en-AE" sz="1300" dirty="0"/>
          </a:p>
          <a:p>
            <a:pPr lvl="0">
              <a:lnSpc>
                <a:spcPct val="100000"/>
              </a:lnSpc>
            </a:pPr>
            <a:r>
              <a:rPr lang="en-US" sz="1300" dirty="0"/>
              <a:t>Math courses are sequential and integrated in nature. If a student fails one or two semesters of a middle school math course, they may be required to repeat that course and/or attend a support class the following year. Students may be required to give up their elective class to repeat the course. Successful completion of Math 8 is required to enroll in high school math coursework.</a:t>
            </a:r>
            <a:endParaRPr lang="en-AE" sz="1300" dirty="0"/>
          </a:p>
          <a:p>
            <a:pPr>
              <a:lnSpc>
                <a:spcPct val="100000"/>
              </a:lnSpc>
            </a:pPr>
            <a:endParaRPr lang="en-AE" sz="1300" dirty="0"/>
          </a:p>
        </p:txBody>
      </p:sp>
    </p:spTree>
    <p:extLst>
      <p:ext uri="{BB962C8B-B14F-4D97-AF65-F5344CB8AC3E}">
        <p14:creationId xmlns:p14="http://schemas.microsoft.com/office/powerpoint/2010/main" val="255564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C832E872-6057-3D4C-9502-BAFAEF2D1DA0}"/>
              </a:ext>
            </a:extLst>
          </p:cNvPr>
          <p:cNvPicPr>
            <a:picLocks noChangeAspect="1"/>
          </p:cNvPicPr>
          <p:nvPr/>
        </p:nvPicPr>
        <p:blipFill>
          <a:blip r:embed="rId2">
            <a:alphaModFix amt="9000"/>
            <a:extLst>
              <a:ext uri="{837473B0-CC2E-450A-ABE3-18F120FF3D39}">
                <a1611:picAttrSrcUrl xmlns:a1611="http://schemas.microsoft.com/office/drawing/2016/11/main" r:id="rId3"/>
              </a:ext>
            </a:extLst>
          </a:blip>
          <a:stretch>
            <a:fillRect/>
          </a:stretch>
        </p:blipFill>
        <p:spPr>
          <a:xfrm>
            <a:off x="433137" y="389025"/>
            <a:ext cx="6154042" cy="6051880"/>
          </a:xfrm>
          <a:prstGeom prst="rect">
            <a:avLst/>
          </a:prstGeom>
        </p:spPr>
      </p:pic>
      <p:sp>
        <p:nvSpPr>
          <p:cNvPr id="2" name="Title 1">
            <a:extLst>
              <a:ext uri="{FF2B5EF4-FFF2-40B4-BE49-F238E27FC236}">
                <a16:creationId xmlns:a16="http://schemas.microsoft.com/office/drawing/2014/main" id="{AC311712-4451-F44D-ADB2-E3FD7593BDB1}"/>
              </a:ext>
            </a:extLst>
          </p:cNvPr>
          <p:cNvSpPr>
            <a:spLocks noGrp="1"/>
          </p:cNvSpPr>
          <p:nvPr>
            <p:ph type="title"/>
          </p:nvPr>
        </p:nvSpPr>
        <p:spPr/>
        <p:txBody>
          <a:bodyPr/>
          <a:lstStyle/>
          <a:p>
            <a:r>
              <a:rPr lang="en-US" b="1" u="sng" dirty="0"/>
              <a:t>Middle School Awards</a:t>
            </a:r>
            <a:endParaRPr lang="en-AE" dirty="0"/>
          </a:p>
        </p:txBody>
      </p:sp>
      <p:sp>
        <p:nvSpPr>
          <p:cNvPr id="3" name="Content Placeholder 2">
            <a:extLst>
              <a:ext uri="{FF2B5EF4-FFF2-40B4-BE49-F238E27FC236}">
                <a16:creationId xmlns:a16="http://schemas.microsoft.com/office/drawing/2014/main" id="{3E80E4DD-9378-9B48-971A-15ED8D5BC1FE}"/>
              </a:ext>
            </a:extLst>
          </p:cNvPr>
          <p:cNvSpPr>
            <a:spLocks noGrp="1"/>
          </p:cNvSpPr>
          <p:nvPr>
            <p:ph idx="1"/>
          </p:nvPr>
        </p:nvSpPr>
        <p:spPr/>
        <p:txBody>
          <a:bodyPr/>
          <a:lstStyle/>
          <a:p>
            <a:pPr marL="0" indent="0">
              <a:buNone/>
            </a:pPr>
            <a:r>
              <a:rPr lang="en-US" dirty="0"/>
              <a:t>The Middle School strives to recognize our students’ accomplishments throughout the year. Academic awards are acknowledged during assemblies in a variety of ways.</a:t>
            </a:r>
            <a:endParaRPr lang="en-AE" dirty="0"/>
          </a:p>
          <a:p>
            <a:endParaRPr lang="en-AE" dirty="0"/>
          </a:p>
        </p:txBody>
      </p:sp>
      <p:sp>
        <p:nvSpPr>
          <p:cNvPr id="4" name="Title 1">
            <a:extLst>
              <a:ext uri="{FF2B5EF4-FFF2-40B4-BE49-F238E27FC236}">
                <a16:creationId xmlns:a16="http://schemas.microsoft.com/office/drawing/2014/main" id="{99B1CDFA-7AF9-A046-9C3C-9E64B73EF3AB}"/>
              </a:ext>
            </a:extLst>
          </p:cNvPr>
          <p:cNvSpPr txBox="1">
            <a:spLocks/>
          </p:cNvSpPr>
          <p:nvPr/>
        </p:nvSpPr>
        <p:spPr>
          <a:xfrm>
            <a:off x="1066800" y="2605188"/>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r>
              <a:rPr lang="en-US" b="1" u="sng"/>
              <a:t>S.T.E.A.M. PROGRAM</a:t>
            </a:r>
            <a:endParaRPr lang="en-US"/>
          </a:p>
        </p:txBody>
      </p:sp>
      <p:sp>
        <p:nvSpPr>
          <p:cNvPr id="5" name="Content Placeholder 2">
            <a:extLst>
              <a:ext uri="{FF2B5EF4-FFF2-40B4-BE49-F238E27FC236}">
                <a16:creationId xmlns:a16="http://schemas.microsoft.com/office/drawing/2014/main" id="{3B57F1C7-8825-014F-99DA-D7859FB3E3C2}"/>
              </a:ext>
            </a:extLst>
          </p:cNvPr>
          <p:cNvSpPr txBox="1">
            <a:spLocks/>
          </p:cNvSpPr>
          <p:nvPr/>
        </p:nvSpPr>
        <p:spPr>
          <a:xfrm>
            <a:off x="1066800" y="3820849"/>
            <a:ext cx="10058400" cy="1836033"/>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a:t>We challenge our students to investigate the wonders of the many scientific fields. Our collaborative approach to S.T.E.A.M. provides students with a unique opportunity to engage in Science, Art, Math, engineering and technology. We provide students with the tools to experiment with robotic technology while learning about construction and programming. We use Lego Mind Storm, SAM, PITSCO, PASCO Kits to help students understand the different branches of engineering and problem solving while incorporating mathematics and physics.</a:t>
            </a:r>
            <a:endParaRPr lang="en-AE"/>
          </a:p>
          <a:p>
            <a:endParaRPr lang="en-AE" dirty="0"/>
          </a:p>
        </p:txBody>
      </p:sp>
      <p:pic>
        <p:nvPicPr>
          <p:cNvPr id="7" name="Picture 6" descr="A picture containing toy, truck, small, person&#10;&#10;Description automatically generated">
            <a:extLst>
              <a:ext uri="{FF2B5EF4-FFF2-40B4-BE49-F238E27FC236}">
                <a16:creationId xmlns:a16="http://schemas.microsoft.com/office/drawing/2014/main" id="{6E15BECD-AB1F-AD40-BB60-8582A913FF84}"/>
              </a:ext>
            </a:extLst>
          </p:cNvPr>
          <p:cNvPicPr>
            <a:picLocks noChangeAspect="1"/>
          </p:cNvPicPr>
          <p:nvPr/>
        </p:nvPicPr>
        <p:blipFill>
          <a:blip r:embed="rId4">
            <a:alphaModFix amt="10000"/>
            <a:extLst>
              <a:ext uri="{837473B0-CC2E-450A-ABE3-18F120FF3D39}">
                <a1611:picAttrSrcUrl xmlns:a1611="http://schemas.microsoft.com/office/drawing/2016/11/main" r:id="rId5"/>
              </a:ext>
            </a:extLst>
          </a:blip>
          <a:stretch>
            <a:fillRect/>
          </a:stretch>
        </p:blipFill>
        <p:spPr>
          <a:xfrm>
            <a:off x="6384758" y="417095"/>
            <a:ext cx="5374105" cy="5934001"/>
          </a:xfrm>
          <a:prstGeom prst="rect">
            <a:avLst/>
          </a:prstGeom>
        </p:spPr>
      </p:pic>
    </p:spTree>
    <p:extLst>
      <p:ext uri="{BB962C8B-B14F-4D97-AF65-F5344CB8AC3E}">
        <p14:creationId xmlns:p14="http://schemas.microsoft.com/office/powerpoint/2010/main" val="125022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7665003-5B93-4A19-9549-739B2EFD3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BC543A8-3AE5-4FAA-B94E-BE588D1A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833" y="643464"/>
            <a:ext cx="396945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pic>
        <p:nvPicPr>
          <p:cNvPr id="8" name="Content Placeholder 7" descr="A heart shaped bowl of fruits and vegetables&#10;&#10;Description automatically generated with low confidence">
            <a:extLst>
              <a:ext uri="{FF2B5EF4-FFF2-40B4-BE49-F238E27FC236}">
                <a16:creationId xmlns:a16="http://schemas.microsoft.com/office/drawing/2014/main" id="{539259B3-E3EF-9EF2-0BC2-29AB2E369504}"/>
              </a:ext>
            </a:extLst>
          </p:cNvPr>
          <p:cNvPicPr>
            <a:picLocks noGrp="1" noChangeAspect="1"/>
          </p:cNvPicPr>
          <p:nvPr>
            <p:ph idx="1"/>
          </p:nvPr>
        </p:nvPicPr>
        <p:blipFill rotWithShape="1">
          <a:blip r:embed="rId2"/>
          <a:srcRect l="30515" r="30458" b="1"/>
          <a:stretch/>
        </p:blipFill>
        <p:spPr>
          <a:xfrm>
            <a:off x="813906" y="809244"/>
            <a:ext cx="3639312" cy="5239512"/>
          </a:xfrm>
          <a:prstGeom prst="rect">
            <a:avLst/>
          </a:prstGeom>
        </p:spPr>
      </p:pic>
      <p:sp>
        <p:nvSpPr>
          <p:cNvPr id="45" name="Rectangle 44">
            <a:extLst>
              <a:ext uri="{FF2B5EF4-FFF2-40B4-BE49-F238E27FC236}">
                <a16:creationId xmlns:a16="http://schemas.microsoft.com/office/drawing/2014/main" id="{6596D7B5-9420-4F03-A37C-7ED97D1E5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8FFB398-DF5E-4361-A724-EE10E91B1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A5C01-AE0D-488E-869D-BEAFBBFC4706}"/>
              </a:ext>
            </a:extLst>
          </p:cNvPr>
          <p:cNvSpPr>
            <a:spLocks noGrp="1"/>
          </p:cNvSpPr>
          <p:nvPr>
            <p:ph type="title"/>
          </p:nvPr>
        </p:nvSpPr>
        <p:spPr>
          <a:xfrm>
            <a:off x="5867874" y="892120"/>
            <a:ext cx="5447250" cy="1645920"/>
          </a:xfrm>
        </p:spPr>
        <p:txBody>
          <a:bodyPr vert="horz" lIns="91440" tIns="45720" rIns="91440" bIns="45720" rtlCol="0" anchor="ctr">
            <a:normAutofit/>
          </a:bodyPr>
          <a:lstStyle/>
          <a:p>
            <a:r>
              <a:rPr lang="en-US" sz="4800"/>
              <a:t>Health and Nutrition</a:t>
            </a:r>
          </a:p>
        </p:txBody>
      </p:sp>
      <p:sp>
        <p:nvSpPr>
          <p:cNvPr id="5" name="TextBox 4">
            <a:extLst>
              <a:ext uri="{FF2B5EF4-FFF2-40B4-BE49-F238E27FC236}">
                <a16:creationId xmlns:a16="http://schemas.microsoft.com/office/drawing/2014/main" id="{72FBF5BC-7222-4FBA-9D5B-1DC74A23490C}"/>
              </a:ext>
            </a:extLst>
          </p:cNvPr>
          <p:cNvSpPr txBox="1"/>
          <p:nvPr/>
        </p:nvSpPr>
        <p:spPr>
          <a:xfrm>
            <a:off x="5867873" y="2679192"/>
            <a:ext cx="5447251" cy="329184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182880">
              <a:spcAft>
                <a:spcPts val="600"/>
              </a:spcAft>
              <a:buClr>
                <a:schemeClr val="tx1">
                  <a:lumMod val="85000"/>
                  <a:lumOff val="15000"/>
                </a:schemeClr>
              </a:buClr>
              <a:buFont typeface="Garamond" pitchFamily="18" charset="0"/>
              <a:buChar char="◦"/>
            </a:pPr>
            <a:r>
              <a:rPr lang="en-US"/>
              <a:t>This course is designed to support students in in this development phase of their lives.  Students will cover concepts related to mental, emotional, and social health.  They will also learn about injury prevention and safety as well as the ill effects of alcohol, tobacco, and drug uses.</a:t>
            </a:r>
          </a:p>
          <a:p>
            <a:pPr indent="-182880">
              <a:spcAft>
                <a:spcPts val="600"/>
              </a:spcAft>
              <a:buClr>
                <a:schemeClr val="tx1">
                  <a:lumMod val="85000"/>
                  <a:lumOff val="15000"/>
                </a:schemeClr>
              </a:buClr>
              <a:buFont typeface="Garamond" pitchFamily="18" charset="0"/>
              <a:buChar char="◦"/>
            </a:pPr>
            <a:endParaRPr lang="en-US"/>
          </a:p>
          <a:p>
            <a:pPr indent="-182880">
              <a:spcAft>
                <a:spcPts val="600"/>
              </a:spcAft>
              <a:buClr>
                <a:schemeClr val="tx1">
                  <a:lumMod val="85000"/>
                  <a:lumOff val="15000"/>
                </a:schemeClr>
              </a:buClr>
              <a:buFont typeface="Garamond" pitchFamily="18" charset="0"/>
              <a:buChar char="◦"/>
            </a:pPr>
            <a:endParaRPr lang="en-US"/>
          </a:p>
        </p:txBody>
      </p:sp>
    </p:spTree>
    <p:extLst>
      <p:ext uri="{BB962C8B-B14F-4D97-AF65-F5344CB8AC3E}">
        <p14:creationId xmlns:p14="http://schemas.microsoft.com/office/powerpoint/2010/main" val="335234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B7D4-0982-A044-9075-2DBFDED0F180}"/>
              </a:ext>
            </a:extLst>
          </p:cNvPr>
          <p:cNvSpPr>
            <a:spLocks noGrp="1"/>
          </p:cNvSpPr>
          <p:nvPr>
            <p:ph type="title"/>
          </p:nvPr>
        </p:nvSpPr>
        <p:spPr/>
        <p:txBody>
          <a:bodyPr/>
          <a:lstStyle/>
          <a:p>
            <a:r>
              <a:rPr lang="en-US" b="1" u="sng" dirty="0"/>
              <a:t>Handbook Overview</a:t>
            </a:r>
            <a:br>
              <a:rPr lang="en-AE" dirty="0"/>
            </a:br>
            <a:endParaRPr lang="en-AE" dirty="0"/>
          </a:p>
        </p:txBody>
      </p:sp>
      <p:sp>
        <p:nvSpPr>
          <p:cNvPr id="3" name="Content Placeholder 2">
            <a:extLst>
              <a:ext uri="{FF2B5EF4-FFF2-40B4-BE49-F238E27FC236}">
                <a16:creationId xmlns:a16="http://schemas.microsoft.com/office/drawing/2014/main" id="{C5C28AE3-AFD2-4E43-8868-7451BAC3FDDC}"/>
              </a:ext>
            </a:extLst>
          </p:cNvPr>
          <p:cNvSpPr>
            <a:spLocks noGrp="1"/>
          </p:cNvSpPr>
          <p:nvPr>
            <p:ph idx="1"/>
          </p:nvPr>
        </p:nvSpPr>
        <p:spPr/>
        <p:txBody>
          <a:bodyPr/>
          <a:lstStyle/>
          <a:p>
            <a:pPr marL="0" indent="0">
              <a:buNone/>
            </a:pPr>
            <a:r>
              <a:rPr lang="en-US" dirty="0"/>
              <a:t>The purpose of the SAIS Abu Dhabi campus Parent-Student Handbook is to give students and their parents/guardians an understanding of school expectations and policies as well as provide pertinent information. The handbook includes detailed expectations for student attendance, behavior and discipline, including policies and consequences for bullying and harassment, due process rights related to discipline (including suspension, expulsion, and special education), and a description of both informal and formal complaint procedures that parents may pursue in the event of disagreements. SAIS Abu Dhabi annually updates the Parent-Student Handbook for distribution to families. Amendments to the handbook by SAIS may be made throughout the year.</a:t>
            </a:r>
            <a:endParaRPr lang="en-AE" dirty="0"/>
          </a:p>
          <a:p>
            <a:pPr marL="0" indent="0">
              <a:buNone/>
            </a:pPr>
            <a:r>
              <a:rPr lang="en-US" dirty="0"/>
              <a:t> </a:t>
            </a:r>
            <a:endParaRPr lang="en-AE" dirty="0"/>
          </a:p>
          <a:p>
            <a:pPr marL="0" indent="0">
              <a:buNone/>
            </a:pPr>
            <a:r>
              <a:rPr lang="en-US" dirty="0"/>
              <a:t>Every student and his/her parent or guardian is required to sign and return an Acknowledgement Form at the beginning of each academic year establishing that they have read and understand the expectations and policies.</a:t>
            </a:r>
            <a:endParaRPr lang="en-AE" dirty="0"/>
          </a:p>
          <a:p>
            <a:endParaRPr lang="en-AE" dirty="0"/>
          </a:p>
        </p:txBody>
      </p:sp>
    </p:spTree>
    <p:extLst>
      <p:ext uri="{BB962C8B-B14F-4D97-AF65-F5344CB8AC3E}">
        <p14:creationId xmlns:p14="http://schemas.microsoft.com/office/powerpoint/2010/main" val="322401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hiteboard&#10;&#10;Description automatically generated">
            <a:extLst>
              <a:ext uri="{FF2B5EF4-FFF2-40B4-BE49-F238E27FC236}">
                <a16:creationId xmlns:a16="http://schemas.microsoft.com/office/drawing/2014/main" id="{94684BC5-86E2-B84C-BC55-B5344AB0D50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6976" r="2" b="13830"/>
          <a:stretch/>
        </p:blipFill>
        <p:spPr>
          <a:xfrm>
            <a:off x="20" y="10"/>
            <a:ext cx="5663460" cy="3428990"/>
          </a:xfrm>
          <a:prstGeom prst="rect">
            <a:avLst/>
          </a:prstGeom>
        </p:spPr>
      </p:pic>
      <p:sp>
        <p:nvSpPr>
          <p:cNvPr id="16" name="Rectangle 15">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18" name="Rectangle 17">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DC0BCF22-E008-A047-B1C0-9E84AEC013FF}"/>
              </a:ext>
            </a:extLst>
          </p:cNvPr>
          <p:cNvSpPr>
            <a:spLocks noGrp="1"/>
          </p:cNvSpPr>
          <p:nvPr>
            <p:ph type="title"/>
          </p:nvPr>
        </p:nvSpPr>
        <p:spPr>
          <a:xfrm>
            <a:off x="6303579" y="40296"/>
            <a:ext cx="5245269" cy="1371600"/>
          </a:xfrm>
        </p:spPr>
        <p:txBody>
          <a:bodyPr>
            <a:normAutofit/>
          </a:bodyPr>
          <a:lstStyle/>
          <a:p>
            <a:r>
              <a:rPr lang="en-US" sz="4000" b="1" u="sng" dirty="0">
                <a:solidFill>
                  <a:schemeClr val="tx1"/>
                </a:solidFill>
              </a:rPr>
              <a:t>Personal Finance </a:t>
            </a:r>
            <a:endParaRPr lang="en-AE" sz="4000" dirty="0">
              <a:solidFill>
                <a:schemeClr val="tx1"/>
              </a:solidFill>
            </a:endParaRPr>
          </a:p>
        </p:txBody>
      </p:sp>
      <p:pic>
        <p:nvPicPr>
          <p:cNvPr id="9" name="Picture 8" descr="A picture containing outdoor, baseball, ball, holding&#10;&#10;Description automatically generated">
            <a:extLst>
              <a:ext uri="{FF2B5EF4-FFF2-40B4-BE49-F238E27FC236}">
                <a16:creationId xmlns:a16="http://schemas.microsoft.com/office/drawing/2014/main" id="{AD1AA649-FEBC-5448-A07E-0A962D8A279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2217" r="2" b="27239"/>
          <a:stretch/>
        </p:blipFill>
        <p:spPr>
          <a:xfrm>
            <a:off x="20" y="3429000"/>
            <a:ext cx="5663460" cy="3429000"/>
          </a:xfrm>
          <a:prstGeom prst="rect">
            <a:avLst/>
          </a:prstGeom>
        </p:spPr>
      </p:pic>
      <p:sp>
        <p:nvSpPr>
          <p:cNvPr id="3" name="Content Placeholder 2">
            <a:extLst>
              <a:ext uri="{FF2B5EF4-FFF2-40B4-BE49-F238E27FC236}">
                <a16:creationId xmlns:a16="http://schemas.microsoft.com/office/drawing/2014/main" id="{3BAF0C4B-2B73-7247-815E-A98C92FAF5FD}"/>
              </a:ext>
            </a:extLst>
          </p:cNvPr>
          <p:cNvSpPr>
            <a:spLocks noGrp="1"/>
          </p:cNvSpPr>
          <p:nvPr>
            <p:ph idx="1"/>
          </p:nvPr>
        </p:nvSpPr>
        <p:spPr>
          <a:xfrm>
            <a:off x="6303578" y="1111228"/>
            <a:ext cx="5245269" cy="2317772"/>
          </a:xfrm>
        </p:spPr>
        <p:txBody>
          <a:bodyPr>
            <a:normAutofit/>
          </a:bodyPr>
          <a:lstStyle/>
          <a:p>
            <a:pPr marL="0" indent="0">
              <a:buNone/>
            </a:pPr>
            <a:r>
              <a:rPr lang="en-US" sz="1400" dirty="0">
                <a:latin typeface="Apple Braille" pitchFamily="2" charset="0"/>
              </a:rPr>
              <a:t>In this introductory finance course, students learn basic principles of economics and best practices for managing their own finances. Students learn core skills in creating budgets, developing long-term financial plans to meet their goals, and making responsible choices about income and expenses. They gain a deeper understanding of investments, stock markets, and other systems so they can better understand their role in the economy of society. Students are inspired by experiences of finance professionals and stories of everyday people and the choices they make to manage their money.</a:t>
            </a:r>
            <a:endParaRPr lang="en-AE" sz="1400" dirty="0"/>
          </a:p>
          <a:p>
            <a:endParaRPr lang="en-AE" sz="1400" dirty="0"/>
          </a:p>
        </p:txBody>
      </p:sp>
      <p:sp>
        <p:nvSpPr>
          <p:cNvPr id="13" name="Content Placeholder 2">
            <a:extLst>
              <a:ext uri="{FF2B5EF4-FFF2-40B4-BE49-F238E27FC236}">
                <a16:creationId xmlns:a16="http://schemas.microsoft.com/office/drawing/2014/main" id="{A852CC7F-868C-664B-95A5-E5090C83B389}"/>
              </a:ext>
            </a:extLst>
          </p:cNvPr>
          <p:cNvSpPr txBox="1">
            <a:spLocks/>
          </p:cNvSpPr>
          <p:nvPr/>
        </p:nvSpPr>
        <p:spPr>
          <a:xfrm>
            <a:off x="6303578" y="4220188"/>
            <a:ext cx="5245269" cy="2317772"/>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CA" dirty="0">
                <a:latin typeface="Apple Braille" pitchFamily="2" charset="0"/>
              </a:rPr>
              <a:t>This course is designed to expose students as young entrepreneurs. Students will have the opportunity to pick pre-existing issues in the world, through their previous knowledge they will create their own product/service. Real-world entrepreneurs and business experts from inside and outside UAE will serve as mentors and coaches to guide the teams through the process of ideation, scientific research, and business plan development. Over the course of the year, students will work in a team to make their idea come to life and then pitch their idea to a group of judges that is composed of different professionals from different fields – similar to the concept of “Shark Tank”.</a:t>
            </a:r>
            <a:endParaRPr lang="en-AE" dirty="0"/>
          </a:p>
          <a:p>
            <a:endParaRPr lang="en-AE" sz="1400" dirty="0"/>
          </a:p>
        </p:txBody>
      </p:sp>
      <p:sp>
        <p:nvSpPr>
          <p:cNvPr id="10" name="Rectangle 9">
            <a:extLst>
              <a:ext uri="{FF2B5EF4-FFF2-40B4-BE49-F238E27FC236}">
                <a16:creationId xmlns:a16="http://schemas.microsoft.com/office/drawing/2014/main" id="{49817FDB-E161-444C-AF6A-671D2C919A59}"/>
              </a:ext>
            </a:extLst>
          </p:cNvPr>
          <p:cNvSpPr/>
          <p:nvPr/>
        </p:nvSpPr>
        <p:spPr>
          <a:xfrm>
            <a:off x="6303578" y="3512302"/>
            <a:ext cx="3537846" cy="707886"/>
          </a:xfrm>
          <a:prstGeom prst="rect">
            <a:avLst/>
          </a:prstGeom>
        </p:spPr>
        <p:txBody>
          <a:bodyPr wrap="square">
            <a:spAutoFit/>
          </a:bodyPr>
          <a:lstStyle/>
          <a:p>
            <a:r>
              <a:rPr lang="en-US" sz="4000" b="1" u="sng" dirty="0"/>
              <a:t>Shark Tank</a:t>
            </a:r>
            <a:endParaRPr lang="en-AE" sz="4000" dirty="0"/>
          </a:p>
        </p:txBody>
      </p:sp>
    </p:spTree>
    <p:extLst>
      <p:ext uri="{BB962C8B-B14F-4D97-AF65-F5344CB8AC3E}">
        <p14:creationId xmlns:p14="http://schemas.microsoft.com/office/powerpoint/2010/main" val="145237913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10C1A-D399-1246-9883-6F4B558BC96C}"/>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3700" u="sng" cap="all" spc="-100"/>
              <a:t>Middle School Sample Timetable</a:t>
            </a:r>
            <a:endParaRPr lang="en-US" sz="3700" cap="all" spc="-100"/>
          </a:p>
        </p:txBody>
      </p:sp>
      <p:sp>
        <p:nvSpPr>
          <p:cNvPr id="30" name="Rectangle 29">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Picture 6" descr="Chart, treemap chart&#10;&#10;Description automatically generated">
            <a:extLst>
              <a:ext uri="{FF2B5EF4-FFF2-40B4-BE49-F238E27FC236}">
                <a16:creationId xmlns:a16="http://schemas.microsoft.com/office/drawing/2014/main" id="{D2C6FA11-5368-4563-B30D-7167B2B35127}"/>
              </a:ext>
            </a:extLst>
          </p:cNvPr>
          <p:cNvPicPr>
            <a:picLocks noGrp="1" noChangeAspect="1"/>
          </p:cNvPicPr>
          <p:nvPr>
            <p:ph idx="1"/>
          </p:nvPr>
        </p:nvPicPr>
        <p:blipFill>
          <a:blip r:embed="rId2"/>
          <a:stretch>
            <a:fillRect/>
          </a:stretch>
        </p:blipFill>
        <p:spPr>
          <a:xfrm>
            <a:off x="91463" y="320328"/>
            <a:ext cx="7983412" cy="6034982"/>
          </a:xfrm>
        </p:spPr>
      </p:pic>
    </p:spTree>
    <p:extLst>
      <p:ext uri="{BB962C8B-B14F-4D97-AF65-F5344CB8AC3E}">
        <p14:creationId xmlns:p14="http://schemas.microsoft.com/office/powerpoint/2010/main" val="342989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txBody>
          <a:bodyPr/>
          <a:lstStyle/>
          <a:p>
            <a:endParaRPr lang="en-AE"/>
          </a:p>
        </p:txBody>
      </p:sp>
      <p:pic>
        <p:nvPicPr>
          <p:cNvPr id="4" name="Picture 3" descr="A road with numbers on it&#10;&#10;AI-generated content may be incorrect.">
            <a:extLst>
              <a:ext uri="{FF2B5EF4-FFF2-40B4-BE49-F238E27FC236}">
                <a16:creationId xmlns:a16="http://schemas.microsoft.com/office/drawing/2014/main" id="{86BB78F2-3DE9-1DA1-7942-6C7B51AB888D}"/>
              </a:ext>
            </a:extLst>
          </p:cNvPr>
          <p:cNvPicPr>
            <a:picLocks noChangeAspect="1"/>
          </p:cNvPicPr>
          <p:nvPr/>
        </p:nvPicPr>
        <p:blipFill>
          <a:blip r:embed="rId2"/>
          <a:srcRect l="11386" r="16715" b="-1"/>
          <a:stretch>
            <a:fillRect/>
          </a:stretch>
        </p:blipFill>
        <p:spPr>
          <a:xfrm>
            <a:off x="424928" y="419292"/>
            <a:ext cx="5522976" cy="6053328"/>
          </a:xfrm>
          <a:prstGeom prst="rect">
            <a:avLst/>
          </a:prstGeom>
        </p:spPr>
      </p:pic>
      <p:sp>
        <p:nvSpPr>
          <p:cNvPr id="28" name="Rectangle 27">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A66704-8D28-7144-98F0-71CA007D083C}"/>
              </a:ext>
            </a:extLst>
          </p:cNvPr>
          <p:cNvSpPr>
            <a:spLocks noGrp="1"/>
          </p:cNvSpPr>
          <p:nvPr>
            <p:ph idx="1"/>
          </p:nvPr>
        </p:nvSpPr>
        <p:spPr>
          <a:xfrm>
            <a:off x="6846137" y="683537"/>
            <a:ext cx="4602152" cy="5467398"/>
          </a:xfrm>
        </p:spPr>
        <p:txBody>
          <a:bodyPr>
            <a:normAutofit lnSpcReduction="10000"/>
          </a:bodyPr>
          <a:lstStyle/>
          <a:p>
            <a:pPr marL="0" indent="0">
              <a:lnSpc>
                <a:spcPct val="100000"/>
              </a:lnSpc>
              <a:buNone/>
            </a:pPr>
            <a:r>
              <a:rPr lang="en-US" sz="1200" b="1" u="sng" dirty="0">
                <a:latin typeface="Apple Braille" pitchFamily="2" charset="0"/>
              </a:rPr>
              <a:t>Course Changes</a:t>
            </a:r>
            <a:endParaRPr lang="en-AE" sz="1200" b="1" dirty="0"/>
          </a:p>
          <a:p>
            <a:pPr>
              <a:lnSpc>
                <a:spcPct val="100000"/>
              </a:lnSpc>
            </a:pPr>
            <a:r>
              <a:rPr lang="en-US" sz="1200" dirty="0">
                <a:latin typeface="Apple Braille" pitchFamily="2" charset="0"/>
              </a:rPr>
              <a:t>Students and their parents are encouraged to carefully select classes in the Spring for the following school year. We realize that academic plans and goals change and therefore, students may need to make course adjustments. However, we also recognize the need for continuity in classroom instruction. In trying to balance the two issues, the following course change procedure will be in effect.</a:t>
            </a:r>
            <a:endParaRPr lang="en-AE" sz="1200" dirty="0"/>
          </a:p>
          <a:p>
            <a:pPr lvl="0">
              <a:lnSpc>
                <a:spcPct val="100000"/>
              </a:lnSpc>
            </a:pPr>
            <a:r>
              <a:rPr lang="en-US" sz="1200" dirty="0">
                <a:latin typeface="Apple Braille" pitchFamily="2" charset="0"/>
              </a:rPr>
              <a:t>Student or parent-initiated course change requests will only be considered during the first two weeks of the new term. After this time, course changes will only be made to address academic concerns.</a:t>
            </a:r>
            <a:endParaRPr lang="en-AE" sz="1200" dirty="0"/>
          </a:p>
          <a:p>
            <a:pPr lvl="0">
              <a:lnSpc>
                <a:spcPct val="100000"/>
              </a:lnSpc>
            </a:pPr>
            <a:r>
              <a:rPr lang="en-US" sz="1200" dirty="0">
                <a:latin typeface="Apple Braille" pitchFamily="2" charset="0"/>
              </a:rPr>
              <a:t>Course changes will only be made for academic or medical reasons. Requests to be placed in different courses based on personal preference (i.e. being with a friend), will not be honored.</a:t>
            </a:r>
            <a:endParaRPr lang="en-AE" sz="1200" dirty="0"/>
          </a:p>
          <a:p>
            <a:pPr lvl="0">
              <a:lnSpc>
                <a:spcPct val="100000"/>
              </a:lnSpc>
            </a:pPr>
            <a:r>
              <a:rPr lang="en-US" sz="1200" dirty="0">
                <a:latin typeface="Apple Braille" pitchFamily="2" charset="0"/>
              </a:rPr>
              <a:t>In general, courses at SAIS Abu Dhabi are considered to be yearlong in nature. As a result, approval for term 2 or term 3 changes will only be considered for the purpose of addressing academic or medical concerns.</a:t>
            </a:r>
            <a:endParaRPr lang="en-AE" sz="1200" dirty="0"/>
          </a:p>
          <a:p>
            <a:pPr>
              <a:lnSpc>
                <a:spcPct val="100000"/>
              </a:lnSpc>
            </a:pPr>
            <a:r>
              <a:rPr lang="en-US" sz="1200" dirty="0">
                <a:latin typeface="Apple Braille" pitchFamily="2" charset="0"/>
              </a:rPr>
              <a:t>Please see the School Counselor for information on making up necessary courses.</a:t>
            </a:r>
            <a:endParaRPr lang="en-AE" sz="1200" dirty="0"/>
          </a:p>
          <a:p>
            <a:pPr marL="0" indent="0">
              <a:lnSpc>
                <a:spcPct val="100000"/>
              </a:lnSpc>
              <a:buNone/>
            </a:pPr>
            <a:r>
              <a:rPr lang="en-US" sz="1200" b="1" u="sng" dirty="0">
                <a:latin typeface="Apple Braille" pitchFamily="2" charset="0"/>
              </a:rPr>
              <a:t>Transfer Students</a:t>
            </a:r>
            <a:endParaRPr lang="en-AE" sz="1200" dirty="0"/>
          </a:p>
          <a:p>
            <a:pPr>
              <a:lnSpc>
                <a:spcPct val="100000"/>
              </a:lnSpc>
            </a:pPr>
            <a:r>
              <a:rPr lang="en-US" sz="1300" dirty="0">
                <a:latin typeface="Apple Braille" pitchFamily="2" charset="0"/>
              </a:rPr>
              <a:t>When a student comes in after the fourth week of a term, it becomes increasingly difficult for a teacher to adequately assess learning. Students who transfer in after four weeks should either have a transfer grade from the previous school or be aware that makeup work will be at the discretion of the teacher. </a:t>
            </a:r>
            <a:endParaRPr lang="en-AE" sz="1300" dirty="0"/>
          </a:p>
          <a:p>
            <a:pPr>
              <a:lnSpc>
                <a:spcPct val="100000"/>
              </a:lnSpc>
            </a:pPr>
            <a:endParaRPr lang="en-AE" sz="800" dirty="0"/>
          </a:p>
        </p:txBody>
      </p:sp>
    </p:spTree>
    <p:extLst>
      <p:ext uri="{BB962C8B-B14F-4D97-AF65-F5344CB8AC3E}">
        <p14:creationId xmlns:p14="http://schemas.microsoft.com/office/powerpoint/2010/main" val="25557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2D747A4-D929-0248-B6FC-FD2AE628F111}"/>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585788" y="476632"/>
            <a:ext cx="11101978" cy="5938456"/>
          </a:xfrm>
          <a:prstGeom prst="rect">
            <a:avLst/>
          </a:prstGeom>
        </p:spPr>
      </p:pic>
      <p:sp>
        <p:nvSpPr>
          <p:cNvPr id="2" name="Title 1">
            <a:extLst>
              <a:ext uri="{FF2B5EF4-FFF2-40B4-BE49-F238E27FC236}">
                <a16:creationId xmlns:a16="http://schemas.microsoft.com/office/drawing/2014/main" id="{369EFE09-1D38-3943-AD07-3322F9FD97EB}"/>
              </a:ext>
            </a:extLst>
          </p:cNvPr>
          <p:cNvSpPr>
            <a:spLocks noGrp="1"/>
          </p:cNvSpPr>
          <p:nvPr>
            <p:ph type="title"/>
          </p:nvPr>
        </p:nvSpPr>
        <p:spPr>
          <a:xfrm>
            <a:off x="4210050" y="0"/>
            <a:ext cx="10058400" cy="1371600"/>
          </a:xfrm>
        </p:spPr>
        <p:txBody>
          <a:bodyPr/>
          <a:lstStyle/>
          <a:p>
            <a:r>
              <a:rPr lang="en-AE" dirty="0"/>
              <a:t>Assessments</a:t>
            </a:r>
          </a:p>
        </p:txBody>
      </p:sp>
      <p:sp>
        <p:nvSpPr>
          <p:cNvPr id="3" name="Content Placeholder 2">
            <a:extLst>
              <a:ext uri="{FF2B5EF4-FFF2-40B4-BE49-F238E27FC236}">
                <a16:creationId xmlns:a16="http://schemas.microsoft.com/office/drawing/2014/main" id="{91E9C91A-5C33-9447-96E8-F8E788EB79FE}"/>
              </a:ext>
            </a:extLst>
          </p:cNvPr>
          <p:cNvSpPr>
            <a:spLocks noGrp="1"/>
          </p:cNvSpPr>
          <p:nvPr>
            <p:ph idx="1"/>
          </p:nvPr>
        </p:nvSpPr>
        <p:spPr>
          <a:xfrm>
            <a:off x="585788" y="685800"/>
            <a:ext cx="11344275" cy="4595431"/>
          </a:xfrm>
        </p:spPr>
        <p:txBody>
          <a:bodyPr vert="horz" lIns="91440" tIns="45720" rIns="91440" bIns="45720" rtlCol="0" anchor="t">
            <a:noAutofit/>
          </a:bodyPr>
          <a:lstStyle/>
          <a:p>
            <a:pPr marL="0" indent="0">
              <a:buNone/>
            </a:pPr>
            <a:r>
              <a:rPr lang="en-US" sz="1200" b="1" u="sng" dirty="0">
                <a:latin typeface="Apple Braille" pitchFamily="2" charset="0"/>
              </a:rPr>
              <a:t>Assessments- Internal</a:t>
            </a:r>
            <a:endParaRPr lang="en-AE" sz="1200" dirty="0"/>
          </a:p>
          <a:p>
            <a:pPr marL="0" indent="0">
              <a:buNone/>
            </a:pPr>
            <a:r>
              <a:rPr lang="en-US" sz="1200" dirty="0">
                <a:latin typeface="Apple Braille"/>
              </a:rPr>
              <a:t>Students from G5-G8 take internal assessments throughout each term including but not limited to: diagnostic pretests, ongoing assessments, midterm exams, and final exams.  These assessments are used to track student attainment of curriculum goals across a wide range of subjects.  Students receive study guides at least two-three weeks prior to these assessments so they have plenty of time to prepare.  The results of the internal assessments provided detailed information to teachers about student learning targets met each term.  This information also helps teachers revise the curriculum in the next term to meet individual student needs and goals.</a:t>
            </a:r>
            <a:endParaRPr lang="en-AE" sz="1200" dirty="0">
              <a:latin typeface="Apple Braille"/>
            </a:endParaRPr>
          </a:p>
          <a:p>
            <a:pPr marL="0" indent="0">
              <a:buNone/>
            </a:pPr>
            <a:endParaRPr lang="en-AE" sz="1200" dirty="0"/>
          </a:p>
          <a:p>
            <a:pPr marL="0" indent="0">
              <a:buNone/>
            </a:pPr>
            <a:r>
              <a:rPr lang="en-US" sz="1200" b="1" u="sng" dirty="0">
                <a:latin typeface="Apple Braille" pitchFamily="2" charset="0"/>
              </a:rPr>
              <a:t>Assessments- External</a:t>
            </a:r>
            <a:endParaRPr lang="en-AE" sz="1200" dirty="0"/>
          </a:p>
          <a:p>
            <a:pPr marL="0" indent="0">
              <a:buNone/>
            </a:pPr>
            <a:r>
              <a:rPr lang="en-US" sz="1200" dirty="0">
                <a:latin typeface="Apple Braille" pitchFamily="2" charset="0"/>
              </a:rPr>
              <a:t>NWEA Map Testing- </a:t>
            </a:r>
            <a:endParaRPr lang="en-AE" sz="1200" dirty="0"/>
          </a:p>
          <a:p>
            <a:pPr marL="0" indent="0">
              <a:buNone/>
            </a:pPr>
            <a:r>
              <a:rPr lang="en-US" sz="1200" dirty="0">
                <a:latin typeface="Apple Braille" pitchFamily="2" charset="0"/>
              </a:rPr>
              <a:t>Here at SAIS- Abu Dhabi, our students in G6-G9 take the Map test during three windows throughout the course of the academic school year.  Map assessments are computer adaptive and produce accurate, reliable data that reveal the precise learning level of every student, regardless of the student's ability or grade level. Map identifies areas of strength and opportunity at the goal level of a subject, as well as overall performance.  </a:t>
            </a:r>
            <a:endParaRPr lang="en-AE" sz="1200" dirty="0"/>
          </a:p>
          <a:p>
            <a:pPr marL="0" indent="0">
              <a:buNone/>
            </a:pPr>
            <a:endParaRPr lang="en-AE" sz="1200" dirty="0"/>
          </a:p>
          <a:p>
            <a:pPr marL="0" indent="0">
              <a:buNone/>
            </a:pPr>
            <a:r>
              <a:rPr lang="en-US" sz="1200" dirty="0">
                <a:latin typeface="Apple Braille" pitchFamily="2" charset="0"/>
              </a:rPr>
              <a:t>CAT 4 Testing- </a:t>
            </a:r>
          </a:p>
          <a:p>
            <a:pPr marL="0" indent="0">
              <a:buNone/>
            </a:pPr>
            <a:r>
              <a:rPr lang="en-US" sz="1200" dirty="0">
                <a:latin typeface="Apple Braille" pitchFamily="2" charset="0"/>
              </a:rPr>
              <a:t>The Cognitive Abilities Test (CAT4) is a diagnostic assessment that is designed to help students and their teachers understand how they learn and what their academic potential might be. It assesses how students think in areas that are known to make a difference to learning.  Our students in G6-G12 take the CAT 4 test once upon joining the school so we can identify their learning styles and incorporate that into differentiated instruction within the classroom.</a:t>
            </a:r>
          </a:p>
          <a:p>
            <a:pPr marL="0" indent="0">
              <a:buNone/>
            </a:pPr>
            <a:endParaRPr lang="en-AE" sz="1200" dirty="0"/>
          </a:p>
          <a:p>
            <a:pPr marL="0" indent="0">
              <a:buNone/>
            </a:pPr>
            <a:r>
              <a:rPr lang="en-US" sz="1200" dirty="0">
                <a:latin typeface="Apple Braille" pitchFamily="2" charset="0"/>
              </a:rPr>
              <a:t>IBT Arabic Testing- </a:t>
            </a:r>
            <a:endParaRPr lang="en-AE" sz="1200" dirty="0"/>
          </a:p>
          <a:p>
            <a:pPr marL="0" indent="0">
              <a:buNone/>
            </a:pPr>
            <a:r>
              <a:rPr lang="en-US" sz="1200" dirty="0">
                <a:latin typeface="Apple Braille" pitchFamily="2" charset="0"/>
              </a:rPr>
              <a:t>To meet the expected standards of attainment of Arabic Language Proficiency, our school participates in taking the IBT Arabic exam conducted by ACER.  The IBT Arabic assessment is designed to give an international benchmark of your child’s performance vs. other participating countries in the region and around the world.  </a:t>
            </a:r>
            <a:endParaRPr lang="en-AE" sz="1200" dirty="0"/>
          </a:p>
          <a:p>
            <a:endParaRPr lang="en-AE" sz="1200" dirty="0"/>
          </a:p>
        </p:txBody>
      </p:sp>
    </p:spTree>
    <p:extLst>
      <p:ext uri="{BB962C8B-B14F-4D97-AF65-F5344CB8AC3E}">
        <p14:creationId xmlns:p14="http://schemas.microsoft.com/office/powerpoint/2010/main" val="3049766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3" name="Rectangle 1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6" name="Straight Connector 1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4" name="Rectangle 2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1079BC45-CFA9-8647-82C1-E8E3B15E3EC9}"/>
              </a:ext>
            </a:extLst>
          </p:cNvPr>
          <p:cNvSpPr>
            <a:spLocks noGrp="1"/>
          </p:cNvSpPr>
          <p:nvPr>
            <p:ph type="title"/>
          </p:nvPr>
        </p:nvSpPr>
        <p:spPr>
          <a:xfrm>
            <a:off x="1256816" y="2046158"/>
            <a:ext cx="9678368" cy="3135379"/>
          </a:xfrm>
        </p:spPr>
        <p:txBody>
          <a:bodyPr vert="horz" lIns="91440" tIns="45720" rIns="91440" bIns="45720" rtlCol="0" anchor="ctr">
            <a:normAutofit/>
          </a:bodyPr>
          <a:lstStyle/>
          <a:p>
            <a:pPr algn="ctr">
              <a:lnSpc>
                <a:spcPct val="83000"/>
              </a:lnSpc>
            </a:pPr>
            <a:r>
              <a:rPr lang="en-US" sz="4600" i="1" cap="all" spc="-100" dirty="0"/>
              <a:t>SAIS Code of Conduct Policy</a:t>
            </a:r>
            <a:br>
              <a:rPr lang="en-US" sz="4600" cap="all" spc="-100" dirty="0"/>
            </a:br>
            <a:r>
              <a:rPr lang="en-US" sz="4600" cap="all" spc="-100" dirty="0"/>
              <a:t> </a:t>
            </a:r>
            <a:br>
              <a:rPr lang="en-US" sz="4600" cap="all" spc="-100" dirty="0"/>
            </a:br>
            <a:r>
              <a:rPr lang="en-US" sz="4600" cap="all" spc="-100" dirty="0"/>
              <a:t>2025-2026</a:t>
            </a:r>
            <a:br>
              <a:rPr lang="en-US" sz="4600" cap="all" spc="-100" dirty="0"/>
            </a:br>
            <a:endParaRPr lang="en-US" sz="4600" cap="all" spc="-100" dirty="0"/>
          </a:p>
        </p:txBody>
      </p:sp>
      <p:sp>
        <p:nvSpPr>
          <p:cNvPr id="26" name="Rectangle 2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569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C91BC4D4-B008-6144-8B49-A340ACE4BC4A}"/>
              </a:ext>
            </a:extLst>
          </p:cNvPr>
          <p:cNvSpPr>
            <a:spLocks noGrp="1"/>
          </p:cNvSpPr>
          <p:nvPr>
            <p:ph type="title"/>
          </p:nvPr>
        </p:nvSpPr>
        <p:spPr>
          <a:xfrm>
            <a:off x="1066800" y="1089090"/>
            <a:ext cx="10058400" cy="1371600"/>
          </a:xfrm>
        </p:spPr>
        <p:txBody>
          <a:bodyPr>
            <a:normAutofit/>
          </a:bodyPr>
          <a:lstStyle/>
          <a:p>
            <a:pPr algn="ctr"/>
            <a:r>
              <a:rPr lang="en-US" sz="2300" b="1" i="1" u="sng" dirty="0">
                <a:solidFill>
                  <a:srgbClr val="FFFFFF"/>
                </a:solidFill>
              </a:rPr>
              <a:t>Responsibilities</a:t>
            </a:r>
            <a:r>
              <a:rPr lang="en-US" sz="2300" b="1" i="1" dirty="0">
                <a:solidFill>
                  <a:srgbClr val="FFFFFF"/>
                </a:solidFill>
              </a:rPr>
              <a:t>: </a:t>
            </a:r>
            <a:br>
              <a:rPr lang="en-US" sz="2300" b="1" i="1" dirty="0">
                <a:solidFill>
                  <a:srgbClr val="FFFFFF"/>
                </a:solidFill>
              </a:rPr>
            </a:br>
            <a:br>
              <a:rPr lang="en-US" sz="2300" b="1" i="1" dirty="0">
                <a:solidFill>
                  <a:srgbClr val="FFFFFF"/>
                </a:solidFill>
              </a:rPr>
            </a:br>
            <a:r>
              <a:rPr lang="en-US" sz="2300" b="1" i="1" dirty="0">
                <a:solidFill>
                  <a:srgbClr val="FFFFFF"/>
                </a:solidFill>
                <a:latin typeface="Apple Braille" pitchFamily="2" charset="0"/>
              </a:rPr>
              <a:t>Managerial Responsibility: </a:t>
            </a:r>
            <a:br>
              <a:rPr lang="en-AE" sz="2300" dirty="0">
                <a:solidFill>
                  <a:srgbClr val="FFFFFF"/>
                </a:solidFill>
              </a:rPr>
            </a:br>
            <a:endParaRPr lang="en-AE" sz="2300" dirty="0">
              <a:solidFill>
                <a:srgbClr val="FFFFFF"/>
              </a:solidFill>
            </a:endParaRPr>
          </a:p>
        </p:txBody>
      </p:sp>
      <p:sp>
        <p:nvSpPr>
          <p:cNvPr id="3" name="Content Placeholder 2">
            <a:extLst>
              <a:ext uri="{FF2B5EF4-FFF2-40B4-BE49-F238E27FC236}">
                <a16:creationId xmlns:a16="http://schemas.microsoft.com/office/drawing/2014/main" id="{C98DEA15-3354-9D45-94F5-56DA58AB124A}"/>
              </a:ext>
            </a:extLst>
          </p:cNvPr>
          <p:cNvSpPr>
            <a:spLocks noGrp="1"/>
          </p:cNvSpPr>
          <p:nvPr>
            <p:ph idx="1"/>
          </p:nvPr>
        </p:nvSpPr>
        <p:spPr>
          <a:xfrm>
            <a:off x="1407694" y="2968691"/>
            <a:ext cx="9372600" cy="2508384"/>
          </a:xfrm>
        </p:spPr>
        <p:txBody>
          <a:bodyPr anchor="t">
            <a:noAutofit/>
          </a:bodyPr>
          <a:lstStyle/>
          <a:p>
            <a:pPr marL="0" indent="0">
              <a:lnSpc>
                <a:spcPct val="100000"/>
              </a:lnSpc>
              <a:buNone/>
            </a:pPr>
            <a:endParaRPr lang="en-AE" sz="1200" dirty="0"/>
          </a:p>
          <a:p>
            <a:pPr marL="0" indent="0">
              <a:lnSpc>
                <a:spcPct val="100000"/>
              </a:lnSpc>
              <a:buNone/>
            </a:pPr>
            <a:r>
              <a:rPr lang="en-US" sz="1200" dirty="0">
                <a:latin typeface="Apple Braille" pitchFamily="2" charset="0"/>
              </a:rPr>
              <a:t>The school management is responsible for ensuring that our learning environment is completely safe and discipline that includes rules, ways of encouraging and affirming student efforts, rewards, penalties’, and implementation procedures. </a:t>
            </a:r>
            <a:endParaRPr lang="en-AE" sz="1200" dirty="0"/>
          </a:p>
          <a:p>
            <a:pPr marL="0" indent="0">
              <a:lnSpc>
                <a:spcPct val="100000"/>
              </a:lnSpc>
              <a:buNone/>
            </a:pPr>
            <a:r>
              <a:rPr lang="en-US" sz="1200" dirty="0">
                <a:latin typeface="Apple Braille" pitchFamily="2" charset="0"/>
              </a:rPr>
              <a:t>Ensure through regular review of the behavior policy, involve students, parents, teachers and other staff that the behavior policy is understood and accepted by all members of the school community.</a:t>
            </a:r>
            <a:endParaRPr lang="en-AE" sz="1200" dirty="0"/>
          </a:p>
          <a:p>
            <a:pPr lvl="0">
              <a:lnSpc>
                <a:spcPct val="100000"/>
              </a:lnSpc>
            </a:pPr>
            <a:r>
              <a:rPr lang="en-US" sz="1200" dirty="0">
                <a:latin typeface="Apple Braille" pitchFamily="2" charset="0"/>
              </a:rPr>
              <a:t>Establish the school pastoral Committee.</a:t>
            </a:r>
            <a:endParaRPr lang="en-AE" sz="1200" dirty="0"/>
          </a:p>
          <a:p>
            <a:pPr lvl="0">
              <a:lnSpc>
                <a:spcPct val="100000"/>
              </a:lnSpc>
            </a:pPr>
            <a:r>
              <a:rPr lang="en-US" sz="1200" dirty="0">
                <a:latin typeface="Apple Braille" pitchFamily="2" charset="0"/>
              </a:rPr>
              <a:t>Develop, implement and regularly review the School’s policies and procedures for promoting good attendance, and follow up on excessive absence including truancy, and ensure full compliance with the Council’s requirements. </a:t>
            </a:r>
            <a:endParaRPr lang="en-AE" sz="1200" dirty="0"/>
          </a:p>
          <a:p>
            <a:pPr lvl="0">
              <a:lnSpc>
                <a:spcPct val="100000"/>
              </a:lnSpc>
            </a:pPr>
            <a:r>
              <a:rPr lang="en-US" sz="1200" dirty="0">
                <a:latin typeface="Apple Braille" pitchFamily="2" charset="0"/>
              </a:rPr>
              <a:t>Ensure that the School’s attendance policies and procedures are implemented and adhered to. </a:t>
            </a:r>
            <a:endParaRPr lang="en-AE" sz="1200" dirty="0"/>
          </a:p>
          <a:p>
            <a:pPr lvl="0">
              <a:lnSpc>
                <a:spcPct val="100000"/>
              </a:lnSpc>
            </a:pPr>
            <a:r>
              <a:rPr lang="en-US" sz="1200" dirty="0">
                <a:latin typeface="Apple Braille" pitchFamily="2" charset="0"/>
              </a:rPr>
              <a:t>Ensure effective administration of student attendance and recording daily attendance at all lessons.</a:t>
            </a:r>
            <a:endParaRPr lang="en-AE" sz="1200" dirty="0"/>
          </a:p>
          <a:p>
            <a:pPr lvl="0">
              <a:lnSpc>
                <a:spcPct val="100000"/>
              </a:lnSpc>
            </a:pPr>
            <a:r>
              <a:rPr lang="en-US" sz="1200" dirty="0">
                <a:latin typeface="Apple Braille" pitchFamily="2" charset="0"/>
              </a:rPr>
              <a:t>Provide clear information about the consequences of poor attendance to Parents/Guardians, students and   School staff. - Set procedures for dealing with poor attendance and tardiness.</a:t>
            </a:r>
            <a:endParaRPr lang="en-AE" sz="1200" dirty="0"/>
          </a:p>
          <a:p>
            <a:pPr lvl="0">
              <a:lnSpc>
                <a:spcPct val="100000"/>
              </a:lnSpc>
            </a:pPr>
            <a:r>
              <a:rPr lang="en-US" sz="1200" dirty="0">
                <a:latin typeface="Apple Braille" pitchFamily="2" charset="0"/>
              </a:rPr>
              <a:t>Recognize students with exemplary attendance records.</a:t>
            </a:r>
            <a:endParaRPr lang="en-AE" sz="1200" dirty="0"/>
          </a:p>
          <a:p>
            <a:pPr>
              <a:lnSpc>
                <a:spcPct val="100000"/>
              </a:lnSpc>
            </a:pPr>
            <a:endParaRPr lang="en-AE" sz="1200" dirty="0"/>
          </a:p>
        </p:txBody>
      </p:sp>
    </p:spTree>
    <p:extLst>
      <p:ext uri="{BB962C8B-B14F-4D97-AF65-F5344CB8AC3E}">
        <p14:creationId xmlns:p14="http://schemas.microsoft.com/office/powerpoint/2010/main" val="117691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C91BC4D4-B008-6144-8B49-A340ACE4BC4A}"/>
              </a:ext>
            </a:extLst>
          </p:cNvPr>
          <p:cNvSpPr>
            <a:spLocks noGrp="1"/>
          </p:cNvSpPr>
          <p:nvPr>
            <p:ph type="title"/>
          </p:nvPr>
        </p:nvSpPr>
        <p:spPr>
          <a:xfrm>
            <a:off x="1066800" y="1089090"/>
            <a:ext cx="10058400" cy="1371600"/>
          </a:xfrm>
        </p:spPr>
        <p:txBody>
          <a:bodyPr>
            <a:normAutofit/>
          </a:bodyPr>
          <a:lstStyle/>
          <a:p>
            <a:pPr algn="ctr"/>
            <a:r>
              <a:rPr lang="en-US" sz="2300" b="1" i="1" u="sng" dirty="0">
                <a:solidFill>
                  <a:srgbClr val="FFFFFF"/>
                </a:solidFill>
              </a:rPr>
              <a:t>Responsibilities</a:t>
            </a:r>
            <a:r>
              <a:rPr lang="en-US" sz="2300" b="1" i="1" dirty="0">
                <a:solidFill>
                  <a:srgbClr val="FFFFFF"/>
                </a:solidFill>
              </a:rPr>
              <a:t>: </a:t>
            </a:r>
            <a:br>
              <a:rPr lang="en-US" sz="2300" b="1" i="1" dirty="0">
                <a:solidFill>
                  <a:srgbClr val="FFFFFF"/>
                </a:solidFill>
              </a:rPr>
            </a:br>
            <a:br>
              <a:rPr lang="en-US" sz="2300" b="1" i="1" dirty="0">
                <a:solidFill>
                  <a:srgbClr val="FFFFFF"/>
                </a:solidFill>
              </a:rPr>
            </a:br>
            <a:r>
              <a:rPr lang="en-US" sz="2400" i="1" dirty="0">
                <a:solidFill>
                  <a:schemeClr val="bg1"/>
                </a:solidFill>
              </a:rPr>
              <a:t>Teachers Responsibility:</a:t>
            </a:r>
            <a:br>
              <a:rPr lang="en-AE" sz="2300" dirty="0">
                <a:solidFill>
                  <a:srgbClr val="FFFFFF"/>
                </a:solidFill>
              </a:rPr>
            </a:br>
            <a:endParaRPr lang="en-AE" sz="2300" dirty="0">
              <a:solidFill>
                <a:srgbClr val="FFFFFF"/>
              </a:solidFill>
            </a:endParaRPr>
          </a:p>
        </p:txBody>
      </p:sp>
      <p:sp>
        <p:nvSpPr>
          <p:cNvPr id="3" name="Content Placeholder 2">
            <a:extLst>
              <a:ext uri="{FF2B5EF4-FFF2-40B4-BE49-F238E27FC236}">
                <a16:creationId xmlns:a16="http://schemas.microsoft.com/office/drawing/2014/main" id="{C98DEA15-3354-9D45-94F5-56DA58AB124A}"/>
              </a:ext>
            </a:extLst>
          </p:cNvPr>
          <p:cNvSpPr>
            <a:spLocks noGrp="1"/>
          </p:cNvSpPr>
          <p:nvPr>
            <p:ph idx="1"/>
          </p:nvPr>
        </p:nvSpPr>
        <p:spPr>
          <a:xfrm>
            <a:off x="1407694" y="2968691"/>
            <a:ext cx="9372600" cy="2508384"/>
          </a:xfrm>
        </p:spPr>
        <p:txBody>
          <a:bodyPr anchor="t">
            <a:noAutofit/>
          </a:bodyPr>
          <a:lstStyle/>
          <a:p>
            <a:pPr marL="0" indent="0">
              <a:lnSpc>
                <a:spcPct val="100000"/>
              </a:lnSpc>
              <a:buNone/>
            </a:pPr>
            <a:endParaRPr lang="en-AE" sz="1200" dirty="0"/>
          </a:p>
          <a:p>
            <a:pPr marL="0" indent="0">
              <a:buNone/>
            </a:pPr>
            <a:r>
              <a:rPr lang="en-US" sz="1200" i="1" dirty="0">
                <a:latin typeface="Apple Braille" pitchFamily="2" charset="0"/>
              </a:rPr>
              <a:t> </a:t>
            </a:r>
            <a:endParaRPr lang="en-AE" sz="1200" i="1" dirty="0"/>
          </a:p>
          <a:p>
            <a:r>
              <a:rPr lang="en-US" sz="1200" dirty="0">
                <a:latin typeface="Apple Braille" pitchFamily="2" charset="0"/>
              </a:rPr>
              <a:t>Staff will take every opportunity to raise students’ awareness and understanding of the many issues related to behavior and discipline through effective use of HALP, Student Government , Islamic Education and Moral Education, </a:t>
            </a:r>
            <a:endParaRPr lang="en-AE" sz="1200" dirty="0"/>
          </a:p>
          <a:p>
            <a:r>
              <a:rPr lang="en-US" sz="1200" dirty="0">
                <a:latin typeface="Apple Braille" pitchFamily="2" charset="0"/>
              </a:rPr>
              <a:t>School staff should consider themselves responsible at all times for the behavior of students within sight or sound of them and should respond promptly and firmly to any instances of unacceptable behavior. </a:t>
            </a:r>
            <a:endParaRPr lang="en-AE" sz="1200" dirty="0"/>
          </a:p>
          <a:p>
            <a:r>
              <a:rPr lang="en-US" sz="1200" dirty="0">
                <a:latin typeface="Apple Braille" pitchFamily="2" charset="0"/>
              </a:rPr>
              <a:t>Exert efforts to establish the motivation behind and the purpose of the student’s misconduct  ,in order to respond to it with suitable solution ,rather than simply taking a punitive approach.</a:t>
            </a:r>
            <a:endParaRPr lang="en-AE" sz="1200" dirty="0"/>
          </a:p>
          <a:p>
            <a:pPr>
              <a:lnSpc>
                <a:spcPct val="100000"/>
              </a:lnSpc>
            </a:pPr>
            <a:endParaRPr lang="en-AE" sz="1200" dirty="0"/>
          </a:p>
        </p:txBody>
      </p:sp>
    </p:spTree>
    <p:extLst>
      <p:ext uri="{BB962C8B-B14F-4D97-AF65-F5344CB8AC3E}">
        <p14:creationId xmlns:p14="http://schemas.microsoft.com/office/powerpoint/2010/main" val="137175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C91BC4D4-B008-6144-8B49-A340ACE4BC4A}"/>
              </a:ext>
            </a:extLst>
          </p:cNvPr>
          <p:cNvSpPr>
            <a:spLocks noGrp="1"/>
          </p:cNvSpPr>
          <p:nvPr>
            <p:ph type="title"/>
          </p:nvPr>
        </p:nvSpPr>
        <p:spPr>
          <a:xfrm>
            <a:off x="1066800" y="1089090"/>
            <a:ext cx="10058400" cy="1371600"/>
          </a:xfrm>
        </p:spPr>
        <p:txBody>
          <a:bodyPr>
            <a:normAutofit fontScale="90000"/>
          </a:bodyPr>
          <a:lstStyle/>
          <a:p>
            <a:pPr algn="ctr"/>
            <a:r>
              <a:rPr lang="en-US" sz="2300" b="1" i="1" u="sng" dirty="0">
                <a:solidFill>
                  <a:srgbClr val="FFFFFF"/>
                </a:solidFill>
              </a:rPr>
              <a:t>Responsibilities</a:t>
            </a:r>
            <a:r>
              <a:rPr lang="en-US" sz="2300" b="1" i="1" dirty="0">
                <a:solidFill>
                  <a:srgbClr val="FFFFFF"/>
                </a:solidFill>
              </a:rPr>
              <a:t>: </a:t>
            </a:r>
            <a:br>
              <a:rPr lang="en-US" sz="2300" b="1" i="1" dirty="0">
                <a:solidFill>
                  <a:srgbClr val="FFFFFF"/>
                </a:solidFill>
              </a:rPr>
            </a:br>
            <a:br>
              <a:rPr lang="en-US" sz="2300" b="1" i="1" dirty="0">
                <a:solidFill>
                  <a:srgbClr val="FFFFFF"/>
                </a:solidFill>
              </a:rPr>
            </a:br>
            <a:r>
              <a:rPr lang="en-US" sz="2300" i="1" dirty="0">
                <a:solidFill>
                  <a:schemeClr val="bg1"/>
                </a:solidFill>
              </a:rPr>
              <a:t>P</a:t>
            </a:r>
            <a:r>
              <a:rPr lang="en-US" sz="2400" i="1" dirty="0">
                <a:solidFill>
                  <a:schemeClr val="bg1"/>
                </a:solidFill>
              </a:rPr>
              <a:t>arental Responsibility &amp;</a:t>
            </a:r>
            <a:br>
              <a:rPr lang="en-US" sz="2400" i="1" dirty="0">
                <a:solidFill>
                  <a:schemeClr val="bg1"/>
                </a:solidFill>
              </a:rPr>
            </a:br>
            <a:r>
              <a:rPr lang="en-US" sz="2400" i="1" dirty="0">
                <a:solidFill>
                  <a:schemeClr val="bg1"/>
                </a:solidFill>
              </a:rPr>
              <a:t>Student Responsibility Attitudes and Behavior</a:t>
            </a:r>
            <a:br>
              <a:rPr lang="en-AE" sz="2400" dirty="0"/>
            </a:br>
            <a:br>
              <a:rPr lang="en-AE" sz="2300" dirty="0">
                <a:solidFill>
                  <a:srgbClr val="FFFFFF"/>
                </a:solidFill>
              </a:rPr>
            </a:br>
            <a:endParaRPr lang="en-AE" sz="2300" dirty="0">
              <a:solidFill>
                <a:srgbClr val="FFFFFF"/>
              </a:solidFill>
            </a:endParaRPr>
          </a:p>
        </p:txBody>
      </p:sp>
      <p:sp>
        <p:nvSpPr>
          <p:cNvPr id="3" name="Content Placeholder 2">
            <a:extLst>
              <a:ext uri="{FF2B5EF4-FFF2-40B4-BE49-F238E27FC236}">
                <a16:creationId xmlns:a16="http://schemas.microsoft.com/office/drawing/2014/main" id="{C98DEA15-3354-9D45-94F5-56DA58AB124A}"/>
              </a:ext>
            </a:extLst>
          </p:cNvPr>
          <p:cNvSpPr>
            <a:spLocks noGrp="1"/>
          </p:cNvSpPr>
          <p:nvPr>
            <p:ph idx="1"/>
          </p:nvPr>
        </p:nvSpPr>
        <p:spPr>
          <a:xfrm>
            <a:off x="453190" y="3133459"/>
            <a:ext cx="11562598" cy="3495940"/>
          </a:xfrm>
        </p:spPr>
        <p:txBody>
          <a:bodyPr anchor="t">
            <a:noAutofit/>
          </a:bodyPr>
          <a:lstStyle/>
          <a:p>
            <a:pPr marL="0" indent="0">
              <a:buNone/>
            </a:pPr>
            <a:r>
              <a:rPr lang="en-US" sz="1200" b="1" dirty="0">
                <a:latin typeface="Apple Braille" pitchFamily="2" charset="0"/>
              </a:rPr>
              <a:t>Parent responsibility:</a:t>
            </a:r>
            <a:endParaRPr lang="en-AE" sz="1200" b="1" dirty="0"/>
          </a:p>
          <a:p>
            <a:r>
              <a:rPr lang="en-US" sz="1200" dirty="0">
                <a:latin typeface="Apple Braille" pitchFamily="2" charset="0"/>
              </a:rPr>
              <a:t> Parents should provide a conducive home environment as it plays a crucial role in shaping attitudes that produce good behavior in schools. It is therefore important that parents should be aware of the aims, values and the nature of expected behavior of the school. </a:t>
            </a:r>
          </a:p>
          <a:p>
            <a:endParaRPr lang="en-AE" sz="1200" dirty="0"/>
          </a:p>
          <a:p>
            <a:pPr marL="0" indent="0">
              <a:buNone/>
            </a:pPr>
            <a:r>
              <a:rPr lang="en-US" sz="1200" b="1" i="1" dirty="0">
                <a:latin typeface="Apple Braille" pitchFamily="2" charset="0"/>
              </a:rPr>
              <a:t>Student Responsibility Attitudes and Behavior</a:t>
            </a:r>
            <a:r>
              <a:rPr lang="en-US" sz="1200" b="1" dirty="0">
                <a:latin typeface="Apple Braille" pitchFamily="2" charset="0"/>
              </a:rPr>
              <a:t>:</a:t>
            </a:r>
            <a:r>
              <a:rPr lang="en-US" sz="1200" b="1" i="1" dirty="0">
                <a:latin typeface="Apple Braille" pitchFamily="2" charset="0"/>
              </a:rPr>
              <a:t> </a:t>
            </a:r>
            <a:endParaRPr lang="en-AE" sz="1200" b="1" dirty="0"/>
          </a:p>
          <a:p>
            <a:r>
              <a:rPr lang="en-US" sz="1200" dirty="0">
                <a:latin typeface="Apple Braille" pitchFamily="2" charset="0"/>
              </a:rPr>
              <a:t>SAIS students are expected to demonstrate high standards of behavior at all times .This includes moving around the school, in tutor time and assembly, in the social areas and on the way to and from school. </a:t>
            </a:r>
          </a:p>
          <a:p>
            <a:r>
              <a:rPr lang="en-US" sz="1200" dirty="0">
                <a:latin typeface="Apple Braille" pitchFamily="2" charset="0"/>
              </a:rPr>
              <a:t>Appropriate action will be taken by the school against any students whose behavior is unacceptable and undermines the good discipline or reputation of the school. </a:t>
            </a:r>
            <a:endParaRPr lang="en-AE" sz="1200" dirty="0"/>
          </a:p>
          <a:p>
            <a:r>
              <a:rPr lang="en-US" sz="1200" dirty="0">
                <a:latin typeface="Apple Braille" pitchFamily="2" charset="0"/>
              </a:rPr>
              <a:t>The cornerstones of standards of students’ behavior are respect for oneself, respect for others, respect for the school and local community, and respect for the environment. </a:t>
            </a:r>
            <a:endParaRPr lang="en-AE" sz="1200" dirty="0"/>
          </a:p>
          <a:p>
            <a:pPr>
              <a:lnSpc>
                <a:spcPct val="100000"/>
              </a:lnSpc>
            </a:pPr>
            <a:endParaRPr lang="en-AE" sz="1200" dirty="0"/>
          </a:p>
        </p:txBody>
      </p:sp>
    </p:spTree>
    <p:extLst>
      <p:ext uri="{BB962C8B-B14F-4D97-AF65-F5344CB8AC3E}">
        <p14:creationId xmlns:p14="http://schemas.microsoft.com/office/powerpoint/2010/main" val="2739415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C91BC4D4-B008-6144-8B49-A340ACE4BC4A}"/>
              </a:ext>
            </a:extLst>
          </p:cNvPr>
          <p:cNvSpPr>
            <a:spLocks noGrp="1"/>
          </p:cNvSpPr>
          <p:nvPr>
            <p:ph type="title"/>
          </p:nvPr>
        </p:nvSpPr>
        <p:spPr>
          <a:xfrm>
            <a:off x="1066800" y="1089090"/>
            <a:ext cx="10058400" cy="1371600"/>
          </a:xfrm>
        </p:spPr>
        <p:txBody>
          <a:bodyPr>
            <a:normAutofit fontScale="90000"/>
          </a:bodyPr>
          <a:lstStyle/>
          <a:p>
            <a:pPr algn="ctr"/>
            <a:r>
              <a:rPr lang="en-US" sz="2300" b="1" i="1" u="sng" dirty="0">
                <a:solidFill>
                  <a:srgbClr val="FFFFFF"/>
                </a:solidFill>
              </a:rPr>
              <a:t>Responsibilities</a:t>
            </a:r>
            <a:r>
              <a:rPr lang="en-US" sz="2300" b="1" i="1" dirty="0">
                <a:solidFill>
                  <a:srgbClr val="FFFFFF"/>
                </a:solidFill>
              </a:rPr>
              <a:t>: </a:t>
            </a:r>
            <a:br>
              <a:rPr lang="en-US" sz="2300" b="1" i="1" dirty="0">
                <a:solidFill>
                  <a:srgbClr val="FFFFFF"/>
                </a:solidFill>
              </a:rPr>
            </a:br>
            <a:br>
              <a:rPr lang="en-US" sz="2300" b="1" i="1" dirty="0">
                <a:solidFill>
                  <a:srgbClr val="FFFFFF"/>
                </a:solidFill>
              </a:rPr>
            </a:br>
            <a:r>
              <a:rPr lang="en-US" sz="2200" i="1" dirty="0">
                <a:solidFill>
                  <a:schemeClr val="bg1"/>
                </a:solidFill>
              </a:rPr>
              <a:t>SAIS Monitoring and Support Team:</a:t>
            </a:r>
            <a:br>
              <a:rPr lang="en-AE" sz="2400" dirty="0"/>
            </a:br>
            <a:br>
              <a:rPr lang="en-AE" sz="2300" dirty="0">
                <a:solidFill>
                  <a:srgbClr val="FFFFFF"/>
                </a:solidFill>
              </a:rPr>
            </a:br>
            <a:endParaRPr lang="en-AE" sz="2300" dirty="0">
              <a:solidFill>
                <a:srgbClr val="FFFFFF"/>
              </a:solidFill>
            </a:endParaRPr>
          </a:p>
        </p:txBody>
      </p:sp>
      <p:sp>
        <p:nvSpPr>
          <p:cNvPr id="3" name="Content Placeholder 2">
            <a:extLst>
              <a:ext uri="{FF2B5EF4-FFF2-40B4-BE49-F238E27FC236}">
                <a16:creationId xmlns:a16="http://schemas.microsoft.com/office/drawing/2014/main" id="{C98DEA15-3354-9D45-94F5-56DA58AB124A}"/>
              </a:ext>
            </a:extLst>
          </p:cNvPr>
          <p:cNvSpPr>
            <a:spLocks noGrp="1"/>
          </p:cNvSpPr>
          <p:nvPr>
            <p:ph idx="1"/>
          </p:nvPr>
        </p:nvSpPr>
        <p:spPr>
          <a:xfrm>
            <a:off x="2027195" y="3558744"/>
            <a:ext cx="8133598" cy="3495940"/>
          </a:xfrm>
        </p:spPr>
        <p:txBody>
          <a:bodyPr anchor="t">
            <a:noAutofit/>
          </a:bodyPr>
          <a:lstStyle/>
          <a:p>
            <a:pPr marL="0" indent="0">
              <a:buNone/>
            </a:pPr>
            <a:r>
              <a:rPr lang="en-US" sz="1200" dirty="0">
                <a:latin typeface="Apple Braille" pitchFamily="2" charset="0"/>
              </a:rPr>
              <a:t>SAIS-AUH is a school where learners feel at home.  We believe that a safe learning environment contributes to student success and achievement.  We lead our students to aim high by boosting their confidence. SAIS-AUH students are encouraged and appreciated for their achievements whether great or small.  Our students take pride in their work and in themselves.  SAIS-AUH Support Team seeks to create a school environment where students feel supported academically and emotionally.  We make sure that all staff members are working to support the students with plans, activities, and appropriate follow-up to help them achieve success both inside and outside of the classroom.  In addition to this, we offer support for our students and staff about child protection, anti-bullying campaigns, health and wellness, etc.</a:t>
            </a:r>
            <a:endParaRPr lang="en-AE" sz="1200" dirty="0"/>
          </a:p>
          <a:p>
            <a:pPr>
              <a:lnSpc>
                <a:spcPct val="100000"/>
              </a:lnSpc>
            </a:pPr>
            <a:endParaRPr lang="en-AE" sz="1200" dirty="0"/>
          </a:p>
        </p:txBody>
      </p:sp>
    </p:spTree>
    <p:extLst>
      <p:ext uri="{BB962C8B-B14F-4D97-AF65-F5344CB8AC3E}">
        <p14:creationId xmlns:p14="http://schemas.microsoft.com/office/powerpoint/2010/main" val="2923853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n-US"/>
          </a:p>
        </p:txBody>
      </p:sp>
      <p:pic>
        <p:nvPicPr>
          <p:cNvPr id="5" name="Picture 4" descr="A close up of text on a white surface&#10;&#10;Description automatically generated">
            <a:extLst>
              <a:ext uri="{FF2B5EF4-FFF2-40B4-BE49-F238E27FC236}">
                <a16:creationId xmlns:a16="http://schemas.microsoft.com/office/drawing/2014/main" id="{A41BF5DF-56D2-D74C-9795-5B6C0F8A1AF9}"/>
              </a:ext>
            </a:extLst>
          </p:cNvPr>
          <p:cNvPicPr>
            <a:picLocks noChangeAspect="1"/>
          </p:cNvPicPr>
          <p:nvPr/>
        </p:nvPicPr>
        <p:blipFill>
          <a:blip r:embed="rId2">
            <a:alphaModFix amt="7000"/>
            <a:extLst>
              <a:ext uri="{837473B0-CC2E-450A-ABE3-18F120FF3D39}">
                <a1611:picAttrSrcUrl xmlns:a1611="http://schemas.microsoft.com/office/drawing/2016/11/main" r:id="rId3"/>
              </a:ext>
            </a:extLst>
          </a:blip>
          <a:stretch>
            <a:fillRect/>
          </a:stretch>
        </p:blipFill>
        <p:spPr>
          <a:xfrm>
            <a:off x="866441" y="889000"/>
            <a:ext cx="3622948" cy="5080000"/>
          </a:xfrm>
          <a:prstGeom prst="rect">
            <a:avLst/>
          </a:prstGeom>
        </p:spPr>
      </p:pic>
      <p:sp>
        <p:nvSpPr>
          <p:cNvPr id="2" name="Title 1">
            <a:extLst>
              <a:ext uri="{FF2B5EF4-FFF2-40B4-BE49-F238E27FC236}">
                <a16:creationId xmlns:a16="http://schemas.microsoft.com/office/drawing/2014/main" id="{C91BC4D4-B008-6144-8B49-A340ACE4BC4A}"/>
              </a:ext>
            </a:extLst>
          </p:cNvPr>
          <p:cNvSpPr>
            <a:spLocks noGrp="1"/>
          </p:cNvSpPr>
          <p:nvPr>
            <p:ph type="title"/>
          </p:nvPr>
        </p:nvSpPr>
        <p:spPr>
          <a:xfrm>
            <a:off x="866440" y="1000370"/>
            <a:ext cx="3462079" cy="4857262"/>
          </a:xfrm>
        </p:spPr>
        <p:txBody>
          <a:bodyPr>
            <a:normAutofit/>
          </a:bodyPr>
          <a:lstStyle/>
          <a:p>
            <a:pPr algn="r"/>
            <a:r>
              <a:rPr lang="en-US" sz="2800" b="1" i="1" u="sng" dirty="0">
                <a:solidFill>
                  <a:srgbClr val="FFFFFF"/>
                </a:solidFill>
              </a:rPr>
              <a:t>Responsibilities</a:t>
            </a:r>
            <a:r>
              <a:rPr lang="en-US" sz="2800" b="1" i="1" dirty="0">
                <a:solidFill>
                  <a:srgbClr val="FFFFFF"/>
                </a:solidFill>
              </a:rPr>
              <a:t>: </a:t>
            </a:r>
            <a:br>
              <a:rPr lang="en-US" sz="2800" b="1" i="1" dirty="0">
                <a:solidFill>
                  <a:srgbClr val="FFFFFF"/>
                </a:solidFill>
              </a:rPr>
            </a:br>
            <a:br>
              <a:rPr lang="en-US" sz="2800" b="1" i="1" dirty="0">
                <a:solidFill>
                  <a:srgbClr val="FFFFFF"/>
                </a:solidFill>
              </a:rPr>
            </a:br>
            <a:r>
              <a:rPr lang="en-US" sz="2800" i="1" dirty="0">
                <a:solidFill>
                  <a:srgbClr val="FFFFFF"/>
                </a:solidFill>
              </a:rPr>
              <a:t>Attendance:</a:t>
            </a:r>
            <a:br>
              <a:rPr lang="en-AE" sz="2800" dirty="0">
                <a:solidFill>
                  <a:srgbClr val="FFFFFF"/>
                </a:solidFill>
              </a:rPr>
            </a:br>
            <a:br>
              <a:rPr lang="en-AE" sz="2800" dirty="0">
                <a:solidFill>
                  <a:srgbClr val="FFFFFF"/>
                </a:solidFill>
              </a:rPr>
            </a:br>
            <a:br>
              <a:rPr lang="en-AE" sz="2800" dirty="0">
                <a:solidFill>
                  <a:srgbClr val="FFFFFF"/>
                </a:solidFill>
              </a:rPr>
            </a:br>
            <a:endParaRPr lang="en-AE" sz="2800" dirty="0">
              <a:solidFill>
                <a:srgbClr val="FFFFFF"/>
              </a:solidFill>
            </a:endParaRPr>
          </a:p>
        </p:txBody>
      </p:sp>
      <p:sp>
        <p:nvSpPr>
          <p:cNvPr id="3" name="Content Placeholder 2">
            <a:extLst>
              <a:ext uri="{FF2B5EF4-FFF2-40B4-BE49-F238E27FC236}">
                <a16:creationId xmlns:a16="http://schemas.microsoft.com/office/drawing/2014/main" id="{C98DEA15-3354-9D45-94F5-56DA58AB124A}"/>
              </a:ext>
            </a:extLst>
          </p:cNvPr>
          <p:cNvSpPr>
            <a:spLocks noGrp="1"/>
          </p:cNvSpPr>
          <p:nvPr>
            <p:ph idx="1"/>
          </p:nvPr>
        </p:nvSpPr>
        <p:spPr>
          <a:xfrm>
            <a:off x="4684442" y="536668"/>
            <a:ext cx="6838522" cy="5635532"/>
          </a:xfrm>
        </p:spPr>
        <p:txBody>
          <a:bodyPr anchor="ctr">
            <a:normAutofit fontScale="92500"/>
          </a:bodyPr>
          <a:lstStyle/>
          <a:p>
            <a:pPr marL="0" indent="0">
              <a:lnSpc>
                <a:spcPct val="100000"/>
              </a:lnSpc>
              <a:buNone/>
            </a:pPr>
            <a:r>
              <a:rPr lang="en-US" sz="1100" b="1" i="1" dirty="0">
                <a:latin typeface="Apple Braille" pitchFamily="2" charset="0"/>
              </a:rPr>
              <a:t>DEFINITION(S):</a:t>
            </a:r>
            <a:endParaRPr lang="en-AE" sz="1100" dirty="0"/>
          </a:p>
          <a:p>
            <a:pPr marL="0" indent="0">
              <a:lnSpc>
                <a:spcPct val="100000"/>
              </a:lnSpc>
              <a:buNone/>
            </a:pPr>
            <a:r>
              <a:rPr lang="en-US" sz="1100" dirty="0">
                <a:latin typeface="Apple Braille" pitchFamily="2" charset="0"/>
              </a:rPr>
              <a:t>For the purposes of this policy, attendance refers to the total number of school days attended by the student during the school year based on the School calendar. </a:t>
            </a:r>
            <a:endParaRPr lang="en-AE" sz="1100" dirty="0"/>
          </a:p>
          <a:p>
            <a:pPr marL="0" indent="0">
              <a:lnSpc>
                <a:spcPct val="100000"/>
              </a:lnSpc>
              <a:buNone/>
            </a:pPr>
            <a:endParaRPr lang="en-AE" sz="1100" dirty="0"/>
          </a:p>
          <a:p>
            <a:pPr marL="0" indent="0">
              <a:lnSpc>
                <a:spcPct val="100000"/>
              </a:lnSpc>
              <a:buNone/>
            </a:pPr>
            <a:r>
              <a:rPr lang="en-US" sz="1100" b="1" dirty="0">
                <a:latin typeface="Apple Braille" pitchFamily="2" charset="0"/>
              </a:rPr>
              <a:t>PURPOSE(S):</a:t>
            </a:r>
            <a:endParaRPr lang="en-AE" sz="1100" dirty="0"/>
          </a:p>
          <a:p>
            <a:pPr marL="0" indent="0">
              <a:lnSpc>
                <a:spcPct val="100000"/>
              </a:lnSpc>
              <a:buNone/>
            </a:pPr>
            <a:r>
              <a:rPr lang="en-US" sz="1100" dirty="0">
                <a:latin typeface="Apple Braille" pitchFamily="2" charset="0"/>
              </a:rPr>
              <a:t>To ensure that students are attending all classes and activities that result in their understanding of the curriculum and the subjects being taught. - To set out the Council’s expectations in relation to full attendance at School by all students without exception, through a clear policy and effective communication with Parents/ Guardians. POLICY: At the beginning of the academic year, each School shall issue to Parents / Guardians its Council-approved attendance policy setting out procedures to deal with absences and to ensure that students punctually and regularly attend School and all lessons, and that all attendance data is accurately recorded. </a:t>
            </a:r>
            <a:endParaRPr lang="en-AE" sz="1100" dirty="0"/>
          </a:p>
          <a:p>
            <a:pPr marL="0" indent="0">
              <a:lnSpc>
                <a:spcPct val="100000"/>
              </a:lnSpc>
              <a:buNone/>
            </a:pPr>
            <a:r>
              <a:rPr lang="en-US" sz="1100" dirty="0">
                <a:latin typeface="Apple Braille" pitchFamily="2" charset="0"/>
              </a:rPr>
              <a:t>Basic requirements and responsibilities in relation to students’ attendance at School are as follows and reflected in the School’s attendance policy:</a:t>
            </a:r>
            <a:endParaRPr lang="en-AE" sz="1100" dirty="0"/>
          </a:p>
          <a:p>
            <a:pPr>
              <a:lnSpc>
                <a:spcPct val="100000"/>
              </a:lnSpc>
            </a:pPr>
            <a:endParaRPr lang="en-AE" sz="1100" dirty="0"/>
          </a:p>
          <a:p>
            <a:pPr marL="0" indent="0">
              <a:lnSpc>
                <a:spcPct val="100000"/>
              </a:lnSpc>
              <a:buNone/>
            </a:pPr>
            <a:r>
              <a:rPr lang="en-US" sz="1100" dirty="0">
                <a:latin typeface="Apple Braille" pitchFamily="2" charset="0"/>
                <a:sym typeface="Symbol" pitchFamily="2" charset="2"/>
              </a:rPr>
              <a:t></a:t>
            </a:r>
            <a:r>
              <a:rPr lang="en-US" sz="1100" dirty="0">
                <a:latin typeface="Apple Braille" pitchFamily="2" charset="0"/>
              </a:rPr>
              <a:t> Students are expected to attend School on every school day as specified in the School calendar.</a:t>
            </a:r>
            <a:endParaRPr lang="en-AE" sz="1100" dirty="0"/>
          </a:p>
          <a:p>
            <a:pPr marL="0" indent="0">
              <a:lnSpc>
                <a:spcPct val="100000"/>
              </a:lnSpc>
              <a:buNone/>
            </a:pPr>
            <a:r>
              <a:rPr lang="en-US" sz="1100" dirty="0">
                <a:latin typeface="Apple Braille" pitchFamily="2" charset="0"/>
                <a:sym typeface="Symbol" pitchFamily="2" charset="2"/>
              </a:rPr>
              <a:t></a:t>
            </a:r>
            <a:r>
              <a:rPr lang="en-US" sz="1100" dirty="0">
                <a:latin typeface="Apple Braille" pitchFamily="2" charset="0"/>
              </a:rPr>
              <a:t> Students shall arrive at School punctually every day, attend morning assembly, and attend classes on time. </a:t>
            </a:r>
            <a:endParaRPr lang="en-AE" sz="1100" dirty="0"/>
          </a:p>
          <a:p>
            <a:pPr marL="0" indent="0">
              <a:lnSpc>
                <a:spcPct val="100000"/>
              </a:lnSpc>
              <a:buNone/>
            </a:pPr>
            <a:r>
              <a:rPr lang="en-US" sz="1100" dirty="0">
                <a:latin typeface="Apple Braille" pitchFamily="2" charset="0"/>
                <a:sym typeface="Symbol" pitchFamily="2" charset="2"/>
              </a:rPr>
              <a:t></a:t>
            </a:r>
            <a:r>
              <a:rPr lang="en-US" sz="1100" dirty="0">
                <a:latin typeface="Apple Braille" pitchFamily="2" charset="0"/>
              </a:rPr>
              <a:t> Teachers shall maintain a record of attendance by students for every lesson. </a:t>
            </a:r>
            <a:endParaRPr lang="en-AE" sz="1100" dirty="0"/>
          </a:p>
          <a:p>
            <a:pPr marL="0" indent="0">
              <a:lnSpc>
                <a:spcPct val="100000"/>
              </a:lnSpc>
              <a:buNone/>
            </a:pPr>
            <a:r>
              <a:rPr lang="en-US" sz="1100" dirty="0">
                <a:latin typeface="Apple Braille" pitchFamily="2" charset="0"/>
                <a:sym typeface="Symbol" pitchFamily="2" charset="2"/>
              </a:rPr>
              <a:t></a:t>
            </a:r>
            <a:r>
              <a:rPr lang="en-US" sz="1100" dirty="0">
                <a:latin typeface="Apple Braille" pitchFamily="2" charset="0"/>
              </a:rPr>
              <a:t> Schools will maintain accurate daily attendance data for each student, including timely or late arrival to School. </a:t>
            </a:r>
            <a:endParaRPr lang="en-AE" sz="1100" dirty="0"/>
          </a:p>
          <a:p>
            <a:pPr marL="0" indent="0">
              <a:lnSpc>
                <a:spcPct val="100000"/>
              </a:lnSpc>
              <a:buNone/>
            </a:pPr>
            <a:r>
              <a:rPr lang="en-US" sz="1100" dirty="0">
                <a:latin typeface="Apple Braille" pitchFamily="2" charset="0"/>
                <a:sym typeface="Symbol" pitchFamily="2" charset="2"/>
              </a:rPr>
              <a:t></a:t>
            </a:r>
            <a:r>
              <a:rPr lang="en-US" sz="1100" dirty="0">
                <a:latin typeface="Apple Braille" pitchFamily="2" charset="0"/>
              </a:rPr>
              <a:t> Parents / Guardians will make every effort to ensure that their children attend School every school day and arrive on time.</a:t>
            </a:r>
            <a:endParaRPr lang="en-AE" sz="1100" dirty="0"/>
          </a:p>
          <a:p>
            <a:pPr marL="0" indent="0">
              <a:lnSpc>
                <a:spcPct val="100000"/>
              </a:lnSpc>
              <a:buNone/>
            </a:pPr>
            <a:r>
              <a:rPr lang="en-US" sz="1100" dirty="0">
                <a:latin typeface="Apple Braille" pitchFamily="2" charset="0"/>
                <a:sym typeface="Symbol" pitchFamily="2" charset="2"/>
              </a:rPr>
              <a:t></a:t>
            </a:r>
            <a:r>
              <a:rPr lang="en-US" sz="1100" dirty="0">
                <a:latin typeface="Apple Braille" pitchFamily="2" charset="0"/>
              </a:rPr>
              <a:t> If students need to be absent from School for a particular day, Parents/Guardians must inform the school accordingly. </a:t>
            </a:r>
            <a:endParaRPr lang="en-AE" sz="1100" dirty="0"/>
          </a:p>
          <a:p>
            <a:pPr marL="0" indent="0">
              <a:lnSpc>
                <a:spcPct val="100000"/>
              </a:lnSpc>
              <a:buNone/>
            </a:pPr>
            <a:r>
              <a:rPr lang="en-US" sz="1100" dirty="0">
                <a:latin typeface="Apple Braille" pitchFamily="2" charset="0"/>
                <a:sym typeface="Symbol" pitchFamily="2" charset="2"/>
              </a:rPr>
              <a:t></a:t>
            </a:r>
            <a:r>
              <a:rPr lang="en-US" sz="1100" dirty="0">
                <a:latin typeface="Apple Braille" pitchFamily="2" charset="0"/>
              </a:rPr>
              <a:t> When a student returns to school following an absence, Parents/Guardians must send a signed note to the School indicating the reason for the student’s absence.</a:t>
            </a:r>
            <a:endParaRPr lang="en-AE" sz="1100" dirty="0"/>
          </a:p>
          <a:p>
            <a:pPr marL="0" indent="0">
              <a:lnSpc>
                <a:spcPct val="100000"/>
              </a:lnSpc>
              <a:buNone/>
            </a:pPr>
            <a:r>
              <a:rPr lang="en-US" sz="1100" dirty="0">
                <a:latin typeface="Apple Braille" pitchFamily="2" charset="0"/>
                <a:sym typeface="Symbol" pitchFamily="2" charset="2"/>
              </a:rPr>
              <a:t></a:t>
            </a:r>
            <a:r>
              <a:rPr lang="en-US" sz="1100" dirty="0">
                <a:latin typeface="Apple Braille" pitchFamily="2" charset="0"/>
              </a:rPr>
              <a:t> Students are responsible for completing all assignments missed during their absence.</a:t>
            </a:r>
            <a:endParaRPr lang="en-AE" sz="1100" dirty="0"/>
          </a:p>
          <a:p>
            <a:pPr marL="0" indent="0">
              <a:lnSpc>
                <a:spcPct val="100000"/>
              </a:lnSpc>
              <a:buNone/>
            </a:pPr>
            <a:r>
              <a:rPr lang="en-US" sz="1100" dirty="0">
                <a:latin typeface="Apple Braille" pitchFamily="2" charset="0"/>
                <a:sym typeface="Symbol" pitchFamily="2" charset="2"/>
              </a:rPr>
              <a:t></a:t>
            </a:r>
            <a:r>
              <a:rPr lang="en-US" sz="1100" dirty="0">
                <a:latin typeface="Apple Braille" pitchFamily="2" charset="0"/>
              </a:rPr>
              <a:t> Parents/Guardians should seek to ensure that family vacations take place during scheduled school holidays.</a:t>
            </a:r>
            <a:endParaRPr lang="en-AE" sz="1100" dirty="0"/>
          </a:p>
        </p:txBody>
      </p:sp>
    </p:spTree>
    <p:extLst>
      <p:ext uri="{BB962C8B-B14F-4D97-AF65-F5344CB8AC3E}">
        <p14:creationId xmlns:p14="http://schemas.microsoft.com/office/powerpoint/2010/main" val="404436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AE"/>
          </a:p>
        </p:txBody>
      </p:sp>
      <p:sp>
        <p:nvSpPr>
          <p:cNvPr id="40" name="Rectangle 39">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AE"/>
          </a:p>
        </p:txBody>
      </p:sp>
      <p:sp>
        <p:nvSpPr>
          <p:cNvPr id="41" name="Rectangle 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E"/>
          </a:p>
        </p:txBody>
      </p:sp>
      <p:grpSp>
        <p:nvGrpSpPr>
          <p:cNvPr id="42" name="Group 4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diagram of a company&#10;&#10;AI-generated content may be incorrect.">
            <a:extLst>
              <a:ext uri="{FF2B5EF4-FFF2-40B4-BE49-F238E27FC236}">
                <a16:creationId xmlns:a16="http://schemas.microsoft.com/office/drawing/2014/main" id="{3BA7D66C-2BFF-D861-180D-6960DDC73570}"/>
              </a:ext>
            </a:extLst>
          </p:cNvPr>
          <p:cNvPicPr>
            <a:picLocks noGrp="1" noChangeAspect="1"/>
          </p:cNvPicPr>
          <p:nvPr>
            <p:ph idx="1"/>
          </p:nvPr>
        </p:nvPicPr>
        <p:blipFill>
          <a:blip r:embed="rId2"/>
          <a:srcRect l="1"/>
          <a:stretch>
            <a:fillRect/>
          </a:stretch>
        </p:blipFill>
        <p:spPr>
          <a:xfrm>
            <a:off x="20" y="-22"/>
            <a:ext cx="12191977" cy="6858022"/>
          </a:xfrm>
          <a:prstGeom prst="rect">
            <a:avLst/>
          </a:prstGeom>
        </p:spPr>
      </p:pic>
      <p:sp>
        <p:nvSpPr>
          <p:cNvPr id="44" name="Rectangle 43">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C5EFC-0CF3-BA48-AAD9-4A479EF81418}"/>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cap="all" spc="-100" dirty="0">
                <a:solidFill>
                  <a:srgbClr val="0070C0"/>
                </a:solidFill>
              </a:rPr>
              <a:t>SAIS</a:t>
            </a:r>
            <a:br>
              <a:rPr lang="en-US" sz="6000" cap="all" spc="-100" dirty="0">
                <a:solidFill>
                  <a:srgbClr val="0070C0"/>
                </a:solidFill>
              </a:rPr>
            </a:br>
            <a:r>
              <a:rPr lang="en-US" sz="6000" cap="all" spc="-100" dirty="0">
                <a:solidFill>
                  <a:srgbClr val="0070C0"/>
                </a:solidFill>
              </a:rPr>
              <a:t>Vision</a:t>
            </a:r>
          </a:p>
        </p:txBody>
      </p:sp>
      <p:sp>
        <p:nvSpPr>
          <p:cNvPr id="45" name="Rectangle 4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387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C91BC4D4-B008-6144-8B49-A340ACE4BC4A}"/>
              </a:ext>
            </a:extLst>
          </p:cNvPr>
          <p:cNvSpPr>
            <a:spLocks noGrp="1"/>
          </p:cNvSpPr>
          <p:nvPr>
            <p:ph type="title"/>
          </p:nvPr>
        </p:nvSpPr>
        <p:spPr>
          <a:xfrm>
            <a:off x="866440" y="1000370"/>
            <a:ext cx="3462079" cy="4857262"/>
          </a:xfrm>
        </p:spPr>
        <p:txBody>
          <a:bodyPr>
            <a:normAutofit/>
          </a:bodyPr>
          <a:lstStyle/>
          <a:p>
            <a:pPr algn="r"/>
            <a:r>
              <a:rPr lang="en-US" sz="2800" b="1" i="1" u="sng" dirty="0">
                <a:solidFill>
                  <a:srgbClr val="FFFFFF"/>
                </a:solidFill>
              </a:rPr>
              <a:t>Responsibilities</a:t>
            </a:r>
            <a:r>
              <a:rPr lang="en-US" sz="2800" b="1" i="1" dirty="0">
                <a:solidFill>
                  <a:srgbClr val="FFFFFF"/>
                </a:solidFill>
              </a:rPr>
              <a:t>: </a:t>
            </a:r>
            <a:br>
              <a:rPr lang="en-US" sz="2800" b="1" i="1" dirty="0">
                <a:solidFill>
                  <a:srgbClr val="FFFFFF"/>
                </a:solidFill>
              </a:rPr>
            </a:br>
            <a:br>
              <a:rPr lang="en-US" sz="2800" b="1" i="1" dirty="0">
                <a:solidFill>
                  <a:srgbClr val="FFFFFF"/>
                </a:solidFill>
              </a:rPr>
            </a:br>
            <a:r>
              <a:rPr lang="en-US" sz="2800" i="1" dirty="0">
                <a:solidFill>
                  <a:schemeClr val="bg1"/>
                </a:solidFill>
                <a:latin typeface="Apple Braille" pitchFamily="2" charset="0"/>
              </a:rPr>
              <a:t>Absence:</a:t>
            </a:r>
            <a:br>
              <a:rPr lang="en-AE" dirty="0"/>
            </a:br>
            <a:br>
              <a:rPr lang="en-AE" sz="2800" dirty="0">
                <a:solidFill>
                  <a:srgbClr val="FFFFFF"/>
                </a:solidFill>
              </a:rPr>
            </a:br>
            <a:br>
              <a:rPr lang="en-AE" sz="2800" dirty="0">
                <a:solidFill>
                  <a:srgbClr val="FFFFFF"/>
                </a:solidFill>
              </a:rPr>
            </a:br>
            <a:br>
              <a:rPr lang="en-AE" sz="2800" dirty="0">
                <a:solidFill>
                  <a:srgbClr val="FFFFFF"/>
                </a:solidFill>
              </a:rPr>
            </a:br>
            <a:endParaRPr lang="en-AE" sz="2800" dirty="0">
              <a:solidFill>
                <a:srgbClr val="FFFFFF"/>
              </a:solidFill>
            </a:endParaRPr>
          </a:p>
        </p:txBody>
      </p:sp>
      <p:sp>
        <p:nvSpPr>
          <p:cNvPr id="3" name="Content Placeholder 2">
            <a:extLst>
              <a:ext uri="{FF2B5EF4-FFF2-40B4-BE49-F238E27FC236}">
                <a16:creationId xmlns:a16="http://schemas.microsoft.com/office/drawing/2014/main" id="{C98DEA15-3354-9D45-94F5-56DA58AB124A}"/>
              </a:ext>
            </a:extLst>
          </p:cNvPr>
          <p:cNvSpPr>
            <a:spLocks noGrp="1"/>
          </p:cNvSpPr>
          <p:nvPr>
            <p:ph idx="1"/>
          </p:nvPr>
        </p:nvSpPr>
        <p:spPr>
          <a:xfrm>
            <a:off x="4963691" y="1000370"/>
            <a:ext cx="6212310" cy="4857262"/>
          </a:xfrm>
        </p:spPr>
        <p:txBody>
          <a:bodyPr anchor="ctr">
            <a:noAutofit/>
          </a:bodyPr>
          <a:lstStyle/>
          <a:p>
            <a:pPr marL="0" indent="0">
              <a:buNone/>
            </a:pPr>
            <a:r>
              <a:rPr lang="en-US" sz="1000" b="1" i="1" dirty="0">
                <a:latin typeface="Apple Braille" pitchFamily="2" charset="0"/>
              </a:rPr>
              <a:t>DEFINITION(S):</a:t>
            </a:r>
            <a:endParaRPr lang="en-AE" sz="1000" dirty="0"/>
          </a:p>
          <a:p>
            <a:pPr marL="0" indent="0">
              <a:buNone/>
            </a:pPr>
            <a:r>
              <a:rPr lang="en-US" sz="1000" dirty="0">
                <a:latin typeface="Apple Braille" pitchFamily="2" charset="0"/>
              </a:rPr>
              <a:t>For the purposes of this policy, absence refers to the days when students fail to attend School. A student who does not miss a single class throughout the year is said to have a 0% absence record or a 100% attendance record. Absence rates above 10% should be regarded as a cause for concern. Authorized absences are to be distinguished from unauthorized absences or truancy.</a:t>
            </a:r>
            <a:endParaRPr lang="en-AE" sz="1000" dirty="0"/>
          </a:p>
          <a:p>
            <a:pPr marL="0" indent="0">
              <a:buNone/>
            </a:pPr>
            <a:r>
              <a:rPr lang="en-US" sz="1000" dirty="0">
                <a:latin typeface="Apple Braille" pitchFamily="2" charset="0"/>
              </a:rPr>
              <a:t> </a:t>
            </a:r>
            <a:endParaRPr lang="en-AE" sz="1000" dirty="0"/>
          </a:p>
          <a:p>
            <a:pPr marL="0" indent="0">
              <a:buNone/>
            </a:pPr>
            <a:r>
              <a:rPr lang="en-US" sz="1000" dirty="0">
                <a:latin typeface="Apple Braille" pitchFamily="2" charset="0"/>
              </a:rPr>
              <a:t> </a:t>
            </a:r>
            <a:endParaRPr lang="en-AE" sz="1000" dirty="0"/>
          </a:p>
          <a:p>
            <a:pPr marL="0" indent="0">
              <a:buNone/>
            </a:pPr>
            <a:r>
              <a:rPr lang="en-US" sz="1000" b="1" i="1" dirty="0">
                <a:latin typeface="Apple Braille" pitchFamily="2" charset="0"/>
              </a:rPr>
              <a:t>PURPOSE(S)</a:t>
            </a:r>
            <a:r>
              <a:rPr lang="en-US" sz="1000" i="1" dirty="0">
                <a:latin typeface="Apple Braille" pitchFamily="2" charset="0"/>
              </a:rPr>
              <a:t>: </a:t>
            </a:r>
            <a:endParaRPr lang="en-AE" sz="1000" dirty="0"/>
          </a:p>
          <a:p>
            <a:pPr lvl="0"/>
            <a:r>
              <a:rPr lang="en-US" sz="1000" dirty="0">
                <a:latin typeface="Apple Braille" pitchFamily="2" charset="0"/>
              </a:rPr>
              <a:t>To encourage students to attend all classes in a timely manner, so that they maximize the educational benefit of being in School.</a:t>
            </a:r>
            <a:endParaRPr lang="en-AE" sz="1000" dirty="0"/>
          </a:p>
          <a:p>
            <a:pPr lvl="0"/>
            <a:r>
              <a:rPr lang="en-US" sz="1000" dirty="0">
                <a:latin typeface="Apple Braille" pitchFamily="2" charset="0"/>
              </a:rPr>
              <a:t>To ensure that unauthorized absences are dealt with firmly and effectively.</a:t>
            </a:r>
            <a:endParaRPr lang="en-AE" sz="1000" dirty="0"/>
          </a:p>
          <a:p>
            <a:pPr lvl="0"/>
            <a:r>
              <a:rPr lang="en-US" sz="1000" dirty="0">
                <a:latin typeface="Apple Braille" pitchFamily="2" charset="0"/>
              </a:rPr>
              <a:t>This policy is linked to attendance policy, which highlights the need for students to punctually and regularly attend School and all lessons. Schools shall seek to achieve low absence rates by: </a:t>
            </a:r>
            <a:endParaRPr lang="en-AE" sz="1000" dirty="0"/>
          </a:p>
          <a:p>
            <a:pPr lvl="0"/>
            <a:r>
              <a:rPr lang="en-US" sz="1000" dirty="0">
                <a:latin typeface="Apple Braille" pitchFamily="2" charset="0"/>
              </a:rPr>
              <a:t>Following up on all unexplained absences immediately. </a:t>
            </a:r>
            <a:endParaRPr lang="en-AE" sz="1000" dirty="0"/>
          </a:p>
          <a:p>
            <a:pPr lvl="0"/>
            <a:r>
              <a:rPr lang="en-US" sz="1000" dirty="0">
                <a:latin typeface="Apple Braille" pitchFamily="2" charset="0"/>
              </a:rPr>
              <a:t>Providing a safe, caring and engaging learning environment that encourages and stimulates students.</a:t>
            </a:r>
            <a:endParaRPr lang="en-AE" sz="1000" dirty="0"/>
          </a:p>
          <a:p>
            <a:pPr lvl="0"/>
            <a:r>
              <a:rPr lang="en-US" sz="1000" dirty="0">
                <a:latin typeface="Apple Braille" pitchFamily="2" charset="0"/>
              </a:rPr>
              <a:t>Recognizing and rewarding excellent or improved student attendance.</a:t>
            </a:r>
            <a:endParaRPr lang="en-AE" sz="1000" dirty="0"/>
          </a:p>
          <a:p>
            <a:pPr lvl="0"/>
            <a:r>
              <a:rPr lang="en-US" sz="1000" dirty="0">
                <a:latin typeface="Apple Braille" pitchFamily="2" charset="0"/>
              </a:rPr>
              <a:t>Implementing strategies and programs to address attendance problems for individual students.</a:t>
            </a:r>
            <a:endParaRPr lang="en-AE" sz="1000" dirty="0"/>
          </a:p>
          <a:p>
            <a:pPr lvl="0"/>
            <a:r>
              <a:rPr lang="en-US" sz="1000" dirty="0">
                <a:latin typeface="Apple Braille" pitchFamily="2" charset="0"/>
              </a:rPr>
              <a:t>Providing clear and specific information about the rules and consequences of poor attendance to Parents/Guardians, students and School staff. </a:t>
            </a:r>
            <a:endParaRPr lang="en-AE" sz="1000" dirty="0"/>
          </a:p>
        </p:txBody>
      </p:sp>
      <p:pic>
        <p:nvPicPr>
          <p:cNvPr id="8" name="Picture 7" descr="A close up of text on a white surface&#10;&#10;Description automatically generated">
            <a:extLst>
              <a:ext uri="{FF2B5EF4-FFF2-40B4-BE49-F238E27FC236}">
                <a16:creationId xmlns:a16="http://schemas.microsoft.com/office/drawing/2014/main" id="{39D20045-96B9-224B-816D-1287712B79C8}"/>
              </a:ext>
            </a:extLst>
          </p:cNvPr>
          <p:cNvPicPr>
            <a:picLocks noChangeAspect="1"/>
          </p:cNvPicPr>
          <p:nvPr/>
        </p:nvPicPr>
        <p:blipFill>
          <a:blip r:embed="rId2">
            <a:alphaModFix amt="7000"/>
            <a:extLst>
              <a:ext uri="{837473B0-CC2E-450A-ABE3-18F120FF3D39}">
                <a1611:picAttrSrcUrl xmlns:a1611="http://schemas.microsoft.com/office/drawing/2016/11/main" r:id="rId3"/>
              </a:ext>
            </a:extLst>
          </a:blip>
          <a:stretch>
            <a:fillRect/>
          </a:stretch>
        </p:blipFill>
        <p:spPr>
          <a:xfrm>
            <a:off x="866441" y="889000"/>
            <a:ext cx="3622948" cy="5080000"/>
          </a:xfrm>
          <a:prstGeom prst="rect">
            <a:avLst/>
          </a:prstGeom>
        </p:spPr>
      </p:pic>
    </p:spTree>
    <p:extLst>
      <p:ext uri="{BB962C8B-B14F-4D97-AF65-F5344CB8AC3E}">
        <p14:creationId xmlns:p14="http://schemas.microsoft.com/office/powerpoint/2010/main" val="32259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C91BC4D4-B008-6144-8B49-A340ACE4BC4A}"/>
              </a:ext>
            </a:extLst>
          </p:cNvPr>
          <p:cNvSpPr>
            <a:spLocks noGrp="1"/>
          </p:cNvSpPr>
          <p:nvPr>
            <p:ph type="title"/>
          </p:nvPr>
        </p:nvSpPr>
        <p:spPr>
          <a:xfrm>
            <a:off x="866440" y="1000370"/>
            <a:ext cx="3462079" cy="4857262"/>
          </a:xfrm>
        </p:spPr>
        <p:txBody>
          <a:bodyPr>
            <a:normAutofit/>
          </a:bodyPr>
          <a:lstStyle/>
          <a:p>
            <a:pPr algn="r"/>
            <a:r>
              <a:rPr lang="en-US" sz="2800" b="1" i="1" u="sng" dirty="0">
                <a:solidFill>
                  <a:srgbClr val="FFFFFF"/>
                </a:solidFill>
              </a:rPr>
              <a:t>Responsibilities</a:t>
            </a:r>
            <a:r>
              <a:rPr lang="en-US" sz="2800" b="1" i="1" dirty="0">
                <a:solidFill>
                  <a:srgbClr val="FFFFFF"/>
                </a:solidFill>
              </a:rPr>
              <a:t>: </a:t>
            </a:r>
            <a:br>
              <a:rPr lang="en-US" sz="2800" b="1" i="1" dirty="0">
                <a:solidFill>
                  <a:srgbClr val="FFFFFF"/>
                </a:solidFill>
              </a:rPr>
            </a:br>
            <a:br>
              <a:rPr lang="en-US" sz="2800" b="1" i="1" dirty="0">
                <a:solidFill>
                  <a:srgbClr val="FFFFFF"/>
                </a:solidFill>
              </a:rPr>
            </a:br>
            <a:r>
              <a:rPr lang="en-US" sz="2800" i="1" dirty="0">
                <a:solidFill>
                  <a:schemeClr val="bg1"/>
                </a:solidFill>
                <a:latin typeface="Apple Braille" pitchFamily="2" charset="0"/>
              </a:rPr>
              <a:t>Absence:</a:t>
            </a:r>
            <a:br>
              <a:rPr lang="en-AE" dirty="0"/>
            </a:br>
            <a:br>
              <a:rPr lang="en-AE" sz="2800" dirty="0">
                <a:solidFill>
                  <a:srgbClr val="FFFFFF"/>
                </a:solidFill>
              </a:rPr>
            </a:br>
            <a:br>
              <a:rPr lang="en-AE" sz="2800" dirty="0">
                <a:solidFill>
                  <a:srgbClr val="FFFFFF"/>
                </a:solidFill>
              </a:rPr>
            </a:br>
            <a:br>
              <a:rPr lang="en-AE" sz="2800" dirty="0">
                <a:solidFill>
                  <a:srgbClr val="FFFFFF"/>
                </a:solidFill>
              </a:rPr>
            </a:br>
            <a:endParaRPr lang="en-AE" sz="2800" dirty="0">
              <a:solidFill>
                <a:srgbClr val="FFFFFF"/>
              </a:solidFill>
            </a:endParaRPr>
          </a:p>
        </p:txBody>
      </p:sp>
      <p:sp>
        <p:nvSpPr>
          <p:cNvPr id="3" name="Content Placeholder 2">
            <a:extLst>
              <a:ext uri="{FF2B5EF4-FFF2-40B4-BE49-F238E27FC236}">
                <a16:creationId xmlns:a16="http://schemas.microsoft.com/office/drawing/2014/main" id="{C98DEA15-3354-9D45-94F5-56DA58AB124A}"/>
              </a:ext>
            </a:extLst>
          </p:cNvPr>
          <p:cNvSpPr>
            <a:spLocks noGrp="1"/>
          </p:cNvSpPr>
          <p:nvPr>
            <p:ph idx="1"/>
          </p:nvPr>
        </p:nvSpPr>
        <p:spPr>
          <a:xfrm>
            <a:off x="4684442" y="843084"/>
            <a:ext cx="6846461" cy="5171832"/>
          </a:xfrm>
        </p:spPr>
        <p:txBody>
          <a:bodyPr anchor="ctr">
            <a:noAutofit/>
          </a:bodyPr>
          <a:lstStyle/>
          <a:p>
            <a:pPr marL="0" indent="0">
              <a:lnSpc>
                <a:spcPct val="100000"/>
              </a:lnSpc>
              <a:buNone/>
            </a:pPr>
            <a:r>
              <a:rPr lang="en-US" sz="900" dirty="0">
                <a:latin typeface="Apple Braille" pitchFamily="2" charset="0"/>
              </a:rPr>
              <a:t>Types of Absences Authorized Absences The following types of absences may be regarded as authorized when confirmed by a signed letter from Parents/Guardians or by way of official documents: </a:t>
            </a:r>
            <a:endParaRPr lang="en-AE" sz="900" dirty="0"/>
          </a:p>
          <a:p>
            <a:pPr lvl="0">
              <a:lnSpc>
                <a:spcPct val="100000"/>
              </a:lnSpc>
            </a:pPr>
            <a:r>
              <a:rPr lang="en-US" sz="900" dirty="0">
                <a:latin typeface="Apple Braille" pitchFamily="2" charset="0"/>
              </a:rPr>
              <a:t>Illness. </a:t>
            </a:r>
            <a:endParaRPr lang="en-AE" sz="900" dirty="0"/>
          </a:p>
          <a:p>
            <a:pPr lvl="0">
              <a:lnSpc>
                <a:spcPct val="100000"/>
              </a:lnSpc>
            </a:pPr>
            <a:r>
              <a:rPr lang="en-US" sz="900" dirty="0">
                <a:latin typeface="Apple Braille" pitchFamily="2" charset="0"/>
              </a:rPr>
              <a:t>Death of first or second degree relative. </a:t>
            </a:r>
            <a:endParaRPr lang="en-AE" sz="900" dirty="0"/>
          </a:p>
          <a:p>
            <a:pPr lvl="0">
              <a:lnSpc>
                <a:spcPct val="100000"/>
              </a:lnSpc>
            </a:pPr>
            <a:r>
              <a:rPr lang="en-US" sz="900" dirty="0">
                <a:latin typeface="Apple Braille" pitchFamily="2" charset="0"/>
              </a:rPr>
              <a:t>Scheduled doctor appointments.</a:t>
            </a:r>
            <a:endParaRPr lang="en-AE" sz="900" dirty="0"/>
          </a:p>
          <a:p>
            <a:pPr lvl="0">
              <a:lnSpc>
                <a:spcPct val="100000"/>
              </a:lnSpc>
            </a:pPr>
            <a:r>
              <a:rPr lang="en-US" sz="900" dirty="0">
                <a:latin typeface="Apple Braille" pitchFamily="2" charset="0"/>
              </a:rPr>
              <a:t>Official community task.</a:t>
            </a:r>
            <a:endParaRPr lang="en-AE" sz="900" dirty="0"/>
          </a:p>
          <a:p>
            <a:pPr lvl="0">
              <a:lnSpc>
                <a:spcPct val="100000"/>
              </a:lnSpc>
            </a:pPr>
            <a:r>
              <a:rPr lang="en-US" sz="900" dirty="0">
                <a:latin typeface="Apple Braille" pitchFamily="2" charset="0"/>
              </a:rPr>
              <a:t>Mandatory appearance before an official body.</a:t>
            </a:r>
            <a:endParaRPr lang="en-AE" sz="900" dirty="0"/>
          </a:p>
          <a:p>
            <a:pPr lvl="0">
              <a:lnSpc>
                <a:spcPct val="100000"/>
              </a:lnSpc>
            </a:pPr>
            <a:r>
              <a:rPr lang="en-US" sz="900" dirty="0">
                <a:latin typeface="Apple Braille" pitchFamily="2" charset="0"/>
              </a:rPr>
              <a:t>Essential urgent family travel for matters such as medical treatment or the death of a family       member. </a:t>
            </a:r>
            <a:endParaRPr lang="en-AE" sz="900" dirty="0"/>
          </a:p>
          <a:p>
            <a:pPr marL="0" indent="0">
              <a:lnSpc>
                <a:spcPct val="100000"/>
              </a:lnSpc>
              <a:buNone/>
            </a:pPr>
            <a:r>
              <a:rPr lang="en-US" sz="900" dirty="0">
                <a:latin typeface="Apple Braille" pitchFamily="2" charset="0"/>
              </a:rPr>
              <a:t> </a:t>
            </a:r>
            <a:endParaRPr lang="en-AE" sz="900" dirty="0"/>
          </a:p>
          <a:p>
            <a:pPr marL="0" indent="0">
              <a:lnSpc>
                <a:spcPct val="100000"/>
              </a:lnSpc>
              <a:buNone/>
            </a:pPr>
            <a:r>
              <a:rPr lang="en-US" sz="900" dirty="0">
                <a:latin typeface="Apple Braille" pitchFamily="2" charset="0"/>
              </a:rPr>
              <a:t>Unauthorized Absences The following types of absences are to be regarded as unauthorized:</a:t>
            </a:r>
            <a:endParaRPr lang="en-AE" sz="900" dirty="0"/>
          </a:p>
          <a:p>
            <a:pPr lvl="0">
              <a:lnSpc>
                <a:spcPct val="100000"/>
              </a:lnSpc>
            </a:pPr>
            <a:r>
              <a:rPr lang="en-US" sz="900" dirty="0">
                <a:latin typeface="Apple Braille" pitchFamily="2" charset="0"/>
              </a:rPr>
              <a:t>Shopping trips. </a:t>
            </a:r>
            <a:endParaRPr lang="en-AE" sz="900" dirty="0"/>
          </a:p>
          <a:p>
            <a:pPr lvl="0">
              <a:lnSpc>
                <a:spcPct val="100000"/>
              </a:lnSpc>
            </a:pPr>
            <a:r>
              <a:rPr lang="en-US" sz="900" dirty="0">
                <a:latin typeface="Apple Braille" pitchFamily="2" charset="0"/>
              </a:rPr>
              <a:t>Unnecessary travel. </a:t>
            </a:r>
            <a:endParaRPr lang="en-AE" sz="900" dirty="0"/>
          </a:p>
          <a:p>
            <a:pPr lvl="0">
              <a:lnSpc>
                <a:spcPct val="100000"/>
              </a:lnSpc>
            </a:pPr>
            <a:r>
              <a:rPr lang="en-US" sz="900" dirty="0">
                <a:latin typeface="Apple Braille" pitchFamily="2" charset="0"/>
              </a:rPr>
              <a:t>Other types of absences not included in the authorized absences list.</a:t>
            </a:r>
            <a:endParaRPr lang="en-AE" sz="900" dirty="0"/>
          </a:p>
          <a:p>
            <a:pPr marL="0" indent="0">
              <a:lnSpc>
                <a:spcPct val="100000"/>
              </a:lnSpc>
              <a:buNone/>
            </a:pPr>
            <a:r>
              <a:rPr lang="en-US" sz="900" dirty="0">
                <a:latin typeface="Apple Braille" pitchFamily="2" charset="0"/>
              </a:rPr>
              <a:t>Students are considered to be truant if they are absent from School without their Parents’/Guardians’ knowledge or consent, or if Parents/Guardians have colluded with the student so that they are absent without authorization. Truancy is an unauthorized absence, and Schools must immediately inform the student’s Parents/Guardians of incidents of truancy and shall hold discussions with them and the student and closely monitor the student’s attendance. If an absence is authorized, the student has the right to make up the work and tests that were missed. If an absence is unauthorized, the School will agree with the Parents/Guardians on the appropriate course of action pending completion of the investigation into the circumstances surrounding the absence. School administration will excuse students for being late in the morning during days with adverse weather conditions (e.g. heavy fog). Parents/Guardians who plan to have their children miss several days of School are required to notify the School at least ten days before the anticipated absence, in order to allow teachers time to prepare the list of assignments that will be missed during the absence. The student or Parent/Guardian shall be responsible for contacting the School administration to learn of all assignments and tasks given to the student. These assignments must be completed by the student and returned to the relevant teachers either before leaving or shortly after returning from the absence.</a:t>
            </a:r>
            <a:endParaRPr lang="en-AE" sz="900" dirty="0"/>
          </a:p>
          <a:p>
            <a:pPr marL="0" indent="0">
              <a:lnSpc>
                <a:spcPct val="100000"/>
              </a:lnSpc>
              <a:buNone/>
            </a:pPr>
            <a:r>
              <a:rPr lang="en-US" sz="900" dirty="0">
                <a:latin typeface="Apple Braille" pitchFamily="2" charset="0"/>
              </a:rPr>
              <a:t> </a:t>
            </a:r>
            <a:endParaRPr lang="en-AE" sz="900" dirty="0"/>
          </a:p>
          <a:p>
            <a:pPr marL="0" lvl="0" indent="0">
              <a:lnSpc>
                <a:spcPct val="100000"/>
              </a:lnSpc>
              <a:buNone/>
            </a:pPr>
            <a:r>
              <a:rPr lang="en-US" sz="900" dirty="0">
                <a:latin typeface="Apple Braille" pitchFamily="2" charset="0"/>
              </a:rPr>
              <a:t>If students have poor attendance rate of 10% or more the school will take follow up actions with parents and notify ADEK.</a:t>
            </a:r>
            <a:endParaRPr lang="en-AE" sz="900" dirty="0"/>
          </a:p>
        </p:txBody>
      </p:sp>
      <p:pic>
        <p:nvPicPr>
          <p:cNvPr id="8" name="Picture 7" descr="A close up of text on a white surface&#10;&#10;Description automatically generated">
            <a:extLst>
              <a:ext uri="{FF2B5EF4-FFF2-40B4-BE49-F238E27FC236}">
                <a16:creationId xmlns:a16="http://schemas.microsoft.com/office/drawing/2014/main" id="{BD8BB5BD-B66C-4F4B-9C01-55183201D361}"/>
              </a:ext>
            </a:extLst>
          </p:cNvPr>
          <p:cNvPicPr>
            <a:picLocks noChangeAspect="1"/>
          </p:cNvPicPr>
          <p:nvPr/>
        </p:nvPicPr>
        <p:blipFill>
          <a:blip r:embed="rId2">
            <a:alphaModFix amt="7000"/>
            <a:extLst>
              <a:ext uri="{837473B0-CC2E-450A-ABE3-18F120FF3D39}">
                <a1611:picAttrSrcUrl xmlns:a1611="http://schemas.microsoft.com/office/drawing/2016/11/main" r:id="rId3"/>
              </a:ext>
            </a:extLst>
          </a:blip>
          <a:stretch>
            <a:fillRect/>
          </a:stretch>
        </p:blipFill>
        <p:spPr>
          <a:xfrm>
            <a:off x="866441" y="889000"/>
            <a:ext cx="3622948" cy="5080000"/>
          </a:xfrm>
          <a:prstGeom prst="rect">
            <a:avLst/>
          </a:prstGeom>
        </p:spPr>
      </p:pic>
    </p:spTree>
    <p:extLst>
      <p:ext uri="{BB962C8B-B14F-4D97-AF65-F5344CB8AC3E}">
        <p14:creationId xmlns:p14="http://schemas.microsoft.com/office/powerpoint/2010/main" val="3941146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n-US"/>
          </a:p>
        </p:txBody>
      </p:sp>
      <p:pic>
        <p:nvPicPr>
          <p:cNvPr id="8" name="Picture 7" descr="A close up of text on a white surface&#10;&#10;Description automatically generated">
            <a:extLst>
              <a:ext uri="{FF2B5EF4-FFF2-40B4-BE49-F238E27FC236}">
                <a16:creationId xmlns:a16="http://schemas.microsoft.com/office/drawing/2014/main" id="{BD8BB5BD-B66C-4F4B-9C01-55183201D361}"/>
              </a:ext>
            </a:extLst>
          </p:cNvPr>
          <p:cNvPicPr>
            <a:picLocks noChangeAspect="1"/>
          </p:cNvPicPr>
          <p:nvPr/>
        </p:nvPicPr>
        <p:blipFill>
          <a:blip r:embed="rId2">
            <a:alphaModFix amt="7000"/>
            <a:extLst>
              <a:ext uri="{837473B0-CC2E-450A-ABE3-18F120FF3D39}">
                <a1611:picAttrSrcUrl xmlns:a1611="http://schemas.microsoft.com/office/drawing/2016/11/main" r:id="rId3"/>
              </a:ext>
            </a:extLst>
          </a:blip>
          <a:stretch>
            <a:fillRect/>
          </a:stretch>
        </p:blipFill>
        <p:spPr>
          <a:xfrm>
            <a:off x="866441" y="889000"/>
            <a:ext cx="3622948" cy="5080000"/>
          </a:xfrm>
          <a:prstGeom prst="rect">
            <a:avLst/>
          </a:prstGeom>
        </p:spPr>
      </p:pic>
      <p:sp>
        <p:nvSpPr>
          <p:cNvPr id="2" name="Title 1">
            <a:extLst>
              <a:ext uri="{FF2B5EF4-FFF2-40B4-BE49-F238E27FC236}">
                <a16:creationId xmlns:a16="http://schemas.microsoft.com/office/drawing/2014/main" id="{C91BC4D4-B008-6144-8B49-A340ACE4BC4A}"/>
              </a:ext>
            </a:extLst>
          </p:cNvPr>
          <p:cNvSpPr>
            <a:spLocks noGrp="1"/>
          </p:cNvSpPr>
          <p:nvPr>
            <p:ph type="title"/>
          </p:nvPr>
        </p:nvSpPr>
        <p:spPr>
          <a:xfrm>
            <a:off x="866440" y="1000370"/>
            <a:ext cx="3462079" cy="4857262"/>
          </a:xfrm>
        </p:spPr>
        <p:txBody>
          <a:bodyPr>
            <a:normAutofit/>
          </a:bodyPr>
          <a:lstStyle/>
          <a:p>
            <a:pPr algn="r"/>
            <a:r>
              <a:rPr lang="en-US" sz="2800" b="1" i="1" u="sng" dirty="0">
                <a:solidFill>
                  <a:srgbClr val="FFFFFF"/>
                </a:solidFill>
              </a:rPr>
              <a:t>Responsibilities</a:t>
            </a:r>
            <a:r>
              <a:rPr lang="en-US" sz="2800" b="1" i="1" dirty="0">
                <a:solidFill>
                  <a:srgbClr val="FFFFFF"/>
                </a:solidFill>
              </a:rPr>
              <a:t>: </a:t>
            </a:r>
            <a:br>
              <a:rPr lang="en-US" sz="2800" b="1" i="1" dirty="0">
                <a:solidFill>
                  <a:srgbClr val="FFFFFF"/>
                </a:solidFill>
              </a:rPr>
            </a:br>
            <a:br>
              <a:rPr lang="en-US" sz="2800" b="1" i="1" dirty="0">
                <a:solidFill>
                  <a:srgbClr val="FFFFFF"/>
                </a:solidFill>
              </a:rPr>
            </a:br>
            <a:r>
              <a:rPr lang="en-US" sz="2800" i="1" dirty="0">
                <a:solidFill>
                  <a:schemeClr val="bg1"/>
                </a:solidFill>
              </a:rPr>
              <a:t>Motivation:</a:t>
            </a:r>
            <a:br>
              <a:rPr lang="en-AE" dirty="0"/>
            </a:br>
            <a:br>
              <a:rPr lang="en-AE" dirty="0"/>
            </a:br>
            <a:br>
              <a:rPr lang="en-AE" sz="2800" dirty="0">
                <a:solidFill>
                  <a:srgbClr val="FFFFFF"/>
                </a:solidFill>
              </a:rPr>
            </a:br>
            <a:br>
              <a:rPr lang="en-AE" sz="2800" dirty="0">
                <a:solidFill>
                  <a:srgbClr val="FFFFFF"/>
                </a:solidFill>
              </a:rPr>
            </a:br>
            <a:br>
              <a:rPr lang="en-AE" sz="2800" dirty="0">
                <a:solidFill>
                  <a:srgbClr val="FFFFFF"/>
                </a:solidFill>
              </a:rPr>
            </a:br>
            <a:endParaRPr lang="en-AE" sz="2800" dirty="0">
              <a:solidFill>
                <a:srgbClr val="FFFFFF"/>
              </a:solidFill>
            </a:endParaRPr>
          </a:p>
        </p:txBody>
      </p:sp>
      <p:sp>
        <p:nvSpPr>
          <p:cNvPr id="3" name="Content Placeholder 2">
            <a:extLst>
              <a:ext uri="{FF2B5EF4-FFF2-40B4-BE49-F238E27FC236}">
                <a16:creationId xmlns:a16="http://schemas.microsoft.com/office/drawing/2014/main" id="{C98DEA15-3354-9D45-94F5-56DA58AB124A}"/>
              </a:ext>
            </a:extLst>
          </p:cNvPr>
          <p:cNvSpPr>
            <a:spLocks noGrp="1"/>
          </p:cNvSpPr>
          <p:nvPr>
            <p:ph idx="1"/>
          </p:nvPr>
        </p:nvSpPr>
        <p:spPr>
          <a:xfrm>
            <a:off x="4889787" y="843084"/>
            <a:ext cx="6641116" cy="5171832"/>
          </a:xfrm>
        </p:spPr>
        <p:txBody>
          <a:bodyPr anchor="ctr">
            <a:noAutofit/>
          </a:bodyPr>
          <a:lstStyle/>
          <a:p>
            <a:pPr marL="0" indent="0">
              <a:buNone/>
            </a:pPr>
            <a:r>
              <a:rPr lang="en-US" sz="1000" b="1" dirty="0">
                <a:latin typeface="Apple Braille" pitchFamily="2" charset="0"/>
              </a:rPr>
              <a:t>Here at SAIS AUH we</a:t>
            </a:r>
            <a:r>
              <a:rPr lang="en-US" sz="1000" dirty="0">
                <a:latin typeface="Apple Braille" pitchFamily="2" charset="0"/>
              </a:rPr>
              <a:t> believe that motivation has several effects on students' learning and</a:t>
            </a:r>
            <a:r>
              <a:rPr lang="en-AE" sz="1000" dirty="0"/>
              <a:t> </a:t>
            </a:r>
            <a:r>
              <a:rPr lang="en-US" sz="1000" dirty="0">
                <a:latin typeface="Apple Braille" pitchFamily="2" charset="0"/>
              </a:rPr>
              <a:t>behavior and that this effect their learning and achievements.</a:t>
            </a:r>
            <a:r>
              <a:rPr lang="en-AE" sz="1000" dirty="0"/>
              <a:t> </a:t>
            </a:r>
            <a:r>
              <a:rPr lang="en-US" sz="1000" dirty="0">
                <a:latin typeface="Apple Braille" pitchFamily="2" charset="0"/>
              </a:rPr>
              <a:t>we use  a variety of motivational tools to encourage students academic and personal development ,</a:t>
            </a:r>
            <a:r>
              <a:rPr lang="en-AE" sz="1000" dirty="0"/>
              <a:t> </a:t>
            </a:r>
            <a:r>
              <a:rPr lang="en-US" sz="1000" dirty="0">
                <a:latin typeface="Apple Braille" pitchFamily="2" charset="0"/>
              </a:rPr>
              <a:t>examples include the use of Class Prefects, the merit system along with the implementation of houses from KG to G12</a:t>
            </a:r>
            <a:r>
              <a:rPr lang="en-AE" sz="1000" dirty="0"/>
              <a:t> </a:t>
            </a:r>
            <a:r>
              <a:rPr lang="en-US" sz="1000" dirty="0">
                <a:latin typeface="Apple Braille" pitchFamily="2" charset="0"/>
              </a:rPr>
              <a:t>to encourage healthy competition. We also have star of the week, students of the week and class of the month in the MS/HS section.  Students are rewarded with gift cards and certificates, pizza parties, trips with recognition for their achievements. </a:t>
            </a:r>
            <a:endParaRPr lang="en-AE" sz="1000" dirty="0"/>
          </a:p>
        </p:txBody>
      </p:sp>
    </p:spTree>
    <p:extLst>
      <p:ext uri="{BB962C8B-B14F-4D97-AF65-F5344CB8AC3E}">
        <p14:creationId xmlns:p14="http://schemas.microsoft.com/office/powerpoint/2010/main" val="73694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sign on a pole&#10;&#10;Description automatically generated">
            <a:extLst>
              <a:ext uri="{FF2B5EF4-FFF2-40B4-BE49-F238E27FC236}">
                <a16:creationId xmlns:a16="http://schemas.microsoft.com/office/drawing/2014/main" id="{E03EFD9E-9D06-4241-9C0A-6356EC32E4E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655" r="26552" b="2"/>
          <a:stretch/>
        </p:blipFill>
        <p:spPr>
          <a:xfrm>
            <a:off x="234696" y="237744"/>
            <a:ext cx="3996183" cy="6382512"/>
          </a:xfrm>
          <a:prstGeom prst="rect">
            <a:avLst/>
          </a:prstGeom>
        </p:spPr>
      </p:pic>
      <p:sp>
        <p:nvSpPr>
          <p:cNvPr id="14" name="Rectangle 13">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E3547167-FFFC-A842-AD81-A0C683FB238A}"/>
              </a:ext>
            </a:extLst>
          </p:cNvPr>
          <p:cNvSpPr>
            <a:spLocks noGrp="1"/>
          </p:cNvSpPr>
          <p:nvPr>
            <p:ph type="title"/>
          </p:nvPr>
        </p:nvSpPr>
        <p:spPr>
          <a:xfrm>
            <a:off x="4465575" y="170470"/>
            <a:ext cx="6280826" cy="1746504"/>
          </a:xfrm>
        </p:spPr>
        <p:txBody>
          <a:bodyPr>
            <a:normAutofit/>
          </a:bodyPr>
          <a:lstStyle/>
          <a:p>
            <a:r>
              <a:rPr lang="en-US" b="1" i="1" dirty="0"/>
              <a:t>A. The SAIS Code of Conduct:</a:t>
            </a:r>
            <a:r>
              <a:rPr lang="en-AE" dirty="0"/>
              <a:t> </a:t>
            </a:r>
          </a:p>
        </p:txBody>
      </p:sp>
      <p:sp>
        <p:nvSpPr>
          <p:cNvPr id="3" name="Content Placeholder 2">
            <a:extLst>
              <a:ext uri="{FF2B5EF4-FFF2-40B4-BE49-F238E27FC236}">
                <a16:creationId xmlns:a16="http://schemas.microsoft.com/office/drawing/2014/main" id="{331A24E2-0E4A-1E41-8D6F-67283FE4A996}"/>
              </a:ext>
            </a:extLst>
          </p:cNvPr>
          <p:cNvSpPr>
            <a:spLocks noGrp="1"/>
          </p:cNvSpPr>
          <p:nvPr>
            <p:ph idx="1"/>
          </p:nvPr>
        </p:nvSpPr>
        <p:spPr>
          <a:xfrm>
            <a:off x="4465575" y="1985553"/>
            <a:ext cx="7354568" cy="4360655"/>
          </a:xfrm>
        </p:spPr>
        <p:txBody>
          <a:bodyPr>
            <a:normAutofit fontScale="92500"/>
          </a:bodyPr>
          <a:lstStyle/>
          <a:p>
            <a:pPr marL="0" indent="0">
              <a:lnSpc>
                <a:spcPct val="100000"/>
              </a:lnSpc>
              <a:buNone/>
            </a:pPr>
            <a:r>
              <a:rPr lang="en-US" sz="900" dirty="0">
                <a:latin typeface="Apple Braille" pitchFamily="2" charset="0"/>
              </a:rPr>
              <a:t>It is the right of every individual and groups at SAIS to feel safe and to have a peaceful, dignified existence, without being hindered by the behavior, attitude or noise level of others.  In order that this may happen, it is essential that every member of the school community is:</a:t>
            </a:r>
            <a:endParaRPr lang="en-AE" sz="900" dirty="0"/>
          </a:p>
          <a:p>
            <a:pPr lvl="0">
              <a:lnSpc>
                <a:spcPct val="100000"/>
              </a:lnSpc>
            </a:pPr>
            <a:r>
              <a:rPr lang="en-US" sz="900" dirty="0">
                <a:latin typeface="Apple Braille" pitchFamily="2" charset="0"/>
              </a:rPr>
              <a:t>Considerate - respecting  other individuals’ right to a peaceful, dignified existence; making sure that words and actions do not cause inconvenience or offence to others;</a:t>
            </a:r>
            <a:endParaRPr lang="en-AE" sz="900" dirty="0"/>
          </a:p>
          <a:p>
            <a:pPr lvl="0">
              <a:lnSpc>
                <a:spcPct val="100000"/>
              </a:lnSpc>
            </a:pPr>
            <a:r>
              <a:rPr lang="en-US" sz="900" dirty="0">
                <a:latin typeface="Apple Braille" pitchFamily="2" charset="0"/>
              </a:rPr>
              <a:t>Courteous – being polite and helpful at all times;</a:t>
            </a:r>
            <a:endParaRPr lang="en-AE" sz="900" dirty="0"/>
          </a:p>
          <a:p>
            <a:pPr lvl="0">
              <a:lnSpc>
                <a:spcPct val="100000"/>
              </a:lnSpc>
            </a:pPr>
            <a:r>
              <a:rPr lang="en-US" sz="900" dirty="0">
                <a:latin typeface="Apple Braille" pitchFamily="2" charset="0"/>
              </a:rPr>
              <a:t>Co-operative – being willing to work with others;</a:t>
            </a:r>
            <a:endParaRPr lang="en-AE" sz="900" dirty="0"/>
          </a:p>
          <a:p>
            <a:pPr lvl="0">
              <a:lnSpc>
                <a:spcPct val="100000"/>
              </a:lnSpc>
            </a:pPr>
            <a:r>
              <a:rPr lang="en-US" sz="900" dirty="0">
                <a:latin typeface="Apple Braille" pitchFamily="2" charset="0"/>
              </a:rPr>
              <a:t>Friendly – being on good terms with others;</a:t>
            </a:r>
            <a:endParaRPr lang="en-AE" sz="900" dirty="0"/>
          </a:p>
          <a:p>
            <a:pPr lvl="0">
              <a:lnSpc>
                <a:spcPct val="100000"/>
              </a:lnSpc>
            </a:pPr>
            <a:r>
              <a:rPr lang="en-US" sz="900" dirty="0">
                <a:latin typeface="Apple Braille" pitchFamily="2" charset="0"/>
              </a:rPr>
              <a:t>Hardworking – doing our best;</a:t>
            </a:r>
            <a:endParaRPr lang="en-AE" sz="900" dirty="0"/>
          </a:p>
          <a:p>
            <a:pPr lvl="0">
              <a:lnSpc>
                <a:spcPct val="100000"/>
              </a:lnSpc>
            </a:pPr>
            <a:r>
              <a:rPr lang="en-US" sz="900" dirty="0">
                <a:latin typeface="Apple Braille" pitchFamily="2" charset="0"/>
              </a:rPr>
              <a:t>Honest – being truthful; respecting the property of other people;</a:t>
            </a:r>
            <a:endParaRPr lang="en-AE" sz="900" dirty="0"/>
          </a:p>
          <a:p>
            <a:pPr lvl="0">
              <a:lnSpc>
                <a:spcPct val="100000"/>
              </a:lnSpc>
            </a:pPr>
            <a:r>
              <a:rPr lang="en-US" sz="900" b="1" dirty="0">
                <a:latin typeface="Apple Braille" pitchFamily="2" charset="0"/>
              </a:rPr>
              <a:t>Respectful – of the culture, values and traditions of others;</a:t>
            </a:r>
            <a:endParaRPr lang="en-AE" sz="900" dirty="0"/>
          </a:p>
          <a:p>
            <a:pPr lvl="0">
              <a:lnSpc>
                <a:spcPct val="100000"/>
              </a:lnSpc>
            </a:pPr>
            <a:r>
              <a:rPr lang="en-US" sz="900" b="1" dirty="0">
                <a:latin typeface="Apple Braille" pitchFamily="2" charset="0"/>
              </a:rPr>
              <a:t>Responsible – being accountable, reliable and responsible for our actions.</a:t>
            </a:r>
            <a:endParaRPr lang="en-AE" sz="900" dirty="0"/>
          </a:p>
          <a:p>
            <a:pPr>
              <a:lnSpc>
                <a:spcPct val="100000"/>
              </a:lnSpc>
            </a:pPr>
            <a:endParaRPr lang="en-AE" sz="900" dirty="0"/>
          </a:p>
          <a:p>
            <a:pPr lvl="0">
              <a:lnSpc>
                <a:spcPct val="100000"/>
              </a:lnSpc>
            </a:pPr>
            <a:r>
              <a:rPr lang="en-US" sz="900" b="1" dirty="0">
                <a:latin typeface="Apple Braille" pitchFamily="2" charset="0"/>
              </a:rPr>
              <a:t>What this means in practice is that I should: </a:t>
            </a:r>
            <a:endParaRPr lang="en-AE" sz="900" dirty="0"/>
          </a:p>
          <a:p>
            <a:pPr lvl="0">
              <a:lnSpc>
                <a:spcPct val="100000"/>
              </a:lnSpc>
            </a:pPr>
            <a:r>
              <a:rPr lang="en-US" sz="900" dirty="0">
                <a:latin typeface="Apple Braille" pitchFamily="2" charset="0"/>
              </a:rPr>
              <a:t>Be Punctual – always arrive to school &amp; class on time;</a:t>
            </a:r>
            <a:endParaRPr lang="en-AE" sz="900" dirty="0"/>
          </a:p>
          <a:p>
            <a:pPr lvl="0">
              <a:lnSpc>
                <a:spcPct val="100000"/>
              </a:lnSpc>
            </a:pPr>
            <a:r>
              <a:rPr lang="en-US" sz="900" dirty="0">
                <a:latin typeface="Apple Braille" pitchFamily="2" charset="0"/>
              </a:rPr>
              <a:t>Speak Considerately – avoid shouting, swearing and offensive language;</a:t>
            </a:r>
            <a:endParaRPr lang="en-AE" sz="900" dirty="0"/>
          </a:p>
          <a:p>
            <a:pPr lvl="0">
              <a:lnSpc>
                <a:spcPct val="100000"/>
              </a:lnSpc>
            </a:pPr>
            <a:r>
              <a:rPr lang="en-US" sz="900" dirty="0">
                <a:latin typeface="Apple Braille" pitchFamily="2" charset="0"/>
              </a:rPr>
              <a:t>Be Ready for lessons – have the necessary materials;</a:t>
            </a:r>
            <a:endParaRPr lang="en-AE" sz="900" dirty="0"/>
          </a:p>
          <a:p>
            <a:pPr lvl="0">
              <a:lnSpc>
                <a:spcPct val="100000"/>
              </a:lnSpc>
            </a:pPr>
            <a:r>
              <a:rPr lang="en-US" sz="900" dirty="0">
                <a:latin typeface="Apple Braille" pitchFamily="2" charset="0"/>
              </a:rPr>
              <a:t>Clear Up – after lessons and break, use the rubbish bins;</a:t>
            </a:r>
            <a:endParaRPr lang="en-AE" sz="900" dirty="0"/>
          </a:p>
          <a:p>
            <a:pPr lvl="0">
              <a:lnSpc>
                <a:spcPct val="100000"/>
              </a:lnSpc>
            </a:pPr>
            <a:r>
              <a:rPr lang="en-US" sz="900" dirty="0">
                <a:latin typeface="Apple Braille" pitchFamily="2" charset="0"/>
              </a:rPr>
              <a:t>Be Safe and Sensible - move in an orderly way – avoid running and use paths; hold doors open for other people; be aware of our own &amp; others’ safety;</a:t>
            </a:r>
            <a:endParaRPr lang="en-AE" sz="900" dirty="0"/>
          </a:p>
          <a:p>
            <a:pPr lvl="0">
              <a:lnSpc>
                <a:spcPct val="100000"/>
              </a:lnSpc>
            </a:pPr>
            <a:r>
              <a:rPr lang="en-US" sz="900" dirty="0">
                <a:latin typeface="Apple Braille" pitchFamily="2" charset="0"/>
              </a:rPr>
              <a:t>Negotiate – if I know there might be a problem, go and talk about it to someone;</a:t>
            </a:r>
            <a:endParaRPr lang="en-AE" sz="900" dirty="0"/>
          </a:p>
          <a:p>
            <a:pPr lvl="0">
              <a:lnSpc>
                <a:spcPct val="100000"/>
              </a:lnSpc>
            </a:pPr>
            <a:r>
              <a:rPr lang="en-US" sz="900" dirty="0">
                <a:latin typeface="Apple Braille" pitchFamily="2" charset="0"/>
              </a:rPr>
              <a:t>Respect – for authority, property and the rights of others.</a:t>
            </a:r>
            <a:endParaRPr lang="en-AE" sz="900" dirty="0"/>
          </a:p>
          <a:p>
            <a:pPr>
              <a:lnSpc>
                <a:spcPct val="100000"/>
              </a:lnSpc>
            </a:pPr>
            <a:endParaRPr lang="en-AE" sz="500" dirty="0"/>
          </a:p>
        </p:txBody>
      </p:sp>
    </p:spTree>
    <p:extLst>
      <p:ext uri="{BB962C8B-B14F-4D97-AF65-F5344CB8AC3E}">
        <p14:creationId xmlns:p14="http://schemas.microsoft.com/office/powerpoint/2010/main" val="2362356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sign on a pole&#10;&#10;Description automatically generated">
            <a:extLst>
              <a:ext uri="{FF2B5EF4-FFF2-40B4-BE49-F238E27FC236}">
                <a16:creationId xmlns:a16="http://schemas.microsoft.com/office/drawing/2014/main" id="{E03EFD9E-9D06-4241-9C0A-6356EC32E4E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655" r="26552" b="2"/>
          <a:stretch/>
        </p:blipFill>
        <p:spPr>
          <a:xfrm>
            <a:off x="234696" y="237744"/>
            <a:ext cx="3996183" cy="6382512"/>
          </a:xfrm>
          <a:prstGeom prst="rect">
            <a:avLst/>
          </a:prstGeom>
        </p:spPr>
      </p:pic>
      <p:sp>
        <p:nvSpPr>
          <p:cNvPr id="14" name="Rectangle 13">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E3547167-FFFC-A842-AD81-A0C683FB238A}"/>
              </a:ext>
            </a:extLst>
          </p:cNvPr>
          <p:cNvSpPr>
            <a:spLocks noGrp="1"/>
          </p:cNvSpPr>
          <p:nvPr>
            <p:ph type="title"/>
          </p:nvPr>
        </p:nvSpPr>
        <p:spPr>
          <a:xfrm>
            <a:off x="4465575" y="170470"/>
            <a:ext cx="6280826" cy="1746504"/>
          </a:xfrm>
        </p:spPr>
        <p:txBody>
          <a:bodyPr>
            <a:normAutofit/>
          </a:bodyPr>
          <a:lstStyle/>
          <a:p>
            <a:r>
              <a:rPr lang="en-US" b="1" i="1" dirty="0"/>
              <a:t>B. SAIS staff members are committed to:</a:t>
            </a:r>
            <a:endParaRPr lang="en-AE" dirty="0"/>
          </a:p>
        </p:txBody>
      </p:sp>
      <p:sp>
        <p:nvSpPr>
          <p:cNvPr id="3" name="Content Placeholder 2">
            <a:extLst>
              <a:ext uri="{FF2B5EF4-FFF2-40B4-BE49-F238E27FC236}">
                <a16:creationId xmlns:a16="http://schemas.microsoft.com/office/drawing/2014/main" id="{331A24E2-0E4A-1E41-8D6F-67283FE4A996}"/>
              </a:ext>
            </a:extLst>
          </p:cNvPr>
          <p:cNvSpPr>
            <a:spLocks noGrp="1"/>
          </p:cNvSpPr>
          <p:nvPr>
            <p:ph idx="1"/>
          </p:nvPr>
        </p:nvSpPr>
        <p:spPr>
          <a:xfrm>
            <a:off x="4465575" y="1825001"/>
            <a:ext cx="7354568" cy="1741159"/>
          </a:xfrm>
        </p:spPr>
        <p:txBody>
          <a:bodyPr>
            <a:normAutofit/>
          </a:bodyPr>
          <a:lstStyle/>
          <a:p>
            <a:pPr lvl="0"/>
            <a:r>
              <a:rPr lang="en-US" sz="900" dirty="0">
                <a:latin typeface="Apple Braille" pitchFamily="2" charset="0"/>
              </a:rPr>
              <a:t>Maintaining  a  caring  school  environment  which  fosters  self-esteem,  where young people are accepted,  respected and listened to.</a:t>
            </a:r>
            <a:endParaRPr lang="en-AE" sz="900" dirty="0"/>
          </a:p>
          <a:p>
            <a:pPr lvl="0"/>
            <a:r>
              <a:rPr lang="en-US" sz="900" dirty="0">
                <a:latin typeface="Apple Braille" pitchFamily="2" charset="0"/>
              </a:rPr>
              <a:t>Being  alert  and  responding  to  signs  of  distress  or  suspected  incidents of harassment and bullying in class and at play areas.</a:t>
            </a:r>
            <a:endParaRPr lang="en-AE" sz="900" dirty="0"/>
          </a:p>
          <a:p>
            <a:pPr lvl="0"/>
            <a:r>
              <a:rPr lang="en-US" sz="900" dirty="0">
                <a:latin typeface="Apple Braille" pitchFamily="2" charset="0"/>
              </a:rPr>
              <a:t>Providing appropriate counseling &amp; support to both those being bullied &amp; bullies.</a:t>
            </a:r>
            <a:endParaRPr lang="en-AE" sz="900" dirty="0"/>
          </a:p>
          <a:p>
            <a:pPr lvl="0"/>
            <a:r>
              <a:rPr lang="en-US" sz="900" dirty="0">
                <a:latin typeface="Apple Braille" pitchFamily="2" charset="0"/>
              </a:rPr>
              <a:t>Modeling appropriate behavior.</a:t>
            </a:r>
            <a:endParaRPr lang="en-AE" sz="900" dirty="0"/>
          </a:p>
          <a:p>
            <a:pPr lvl="0"/>
            <a:r>
              <a:rPr lang="en-US" sz="900" dirty="0">
                <a:latin typeface="Apple Braille" pitchFamily="2" charset="0"/>
              </a:rPr>
              <a:t>Ensuring that supervision duties are carried out proactively &amp; responsibly to ensure student safety. </a:t>
            </a:r>
            <a:endParaRPr lang="en-AE" sz="900" dirty="0"/>
          </a:p>
          <a:p>
            <a:pPr lvl="0"/>
            <a:r>
              <a:rPr lang="en-US" sz="900" dirty="0">
                <a:latin typeface="Apple Braille" pitchFamily="2" charset="0"/>
              </a:rPr>
              <a:t>Following-up all reported cases of bullying or harassment.</a:t>
            </a:r>
            <a:endParaRPr lang="en-AE" sz="900" dirty="0"/>
          </a:p>
          <a:p>
            <a:pPr>
              <a:lnSpc>
                <a:spcPct val="100000"/>
              </a:lnSpc>
            </a:pPr>
            <a:endParaRPr lang="en-AE" sz="900" dirty="0"/>
          </a:p>
        </p:txBody>
      </p:sp>
      <p:sp>
        <p:nvSpPr>
          <p:cNvPr id="8" name="Title 1">
            <a:extLst>
              <a:ext uri="{FF2B5EF4-FFF2-40B4-BE49-F238E27FC236}">
                <a16:creationId xmlns:a16="http://schemas.microsoft.com/office/drawing/2014/main" id="{7DA72C19-2394-804E-9E9C-786A35CF6C11}"/>
              </a:ext>
            </a:extLst>
          </p:cNvPr>
          <p:cNvSpPr txBox="1">
            <a:spLocks/>
          </p:cNvSpPr>
          <p:nvPr/>
        </p:nvSpPr>
        <p:spPr>
          <a:xfrm>
            <a:off x="4465575" y="3566160"/>
            <a:ext cx="7060118" cy="1746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r>
              <a:rPr lang="en-US" dirty="0"/>
              <a:t>C. SAIS Stepped Approach to Behavior Management</a:t>
            </a:r>
            <a:r>
              <a:rPr lang="en-AE" dirty="0"/>
              <a:t> </a:t>
            </a:r>
            <a:endParaRPr lang="en-US" dirty="0"/>
          </a:p>
        </p:txBody>
      </p:sp>
      <p:sp>
        <p:nvSpPr>
          <p:cNvPr id="9" name="Content Placeholder 2">
            <a:extLst>
              <a:ext uri="{FF2B5EF4-FFF2-40B4-BE49-F238E27FC236}">
                <a16:creationId xmlns:a16="http://schemas.microsoft.com/office/drawing/2014/main" id="{C9DB9602-6D5E-404A-8B91-CD15D2A40CB8}"/>
              </a:ext>
            </a:extLst>
          </p:cNvPr>
          <p:cNvSpPr txBox="1">
            <a:spLocks/>
          </p:cNvSpPr>
          <p:nvPr/>
        </p:nvSpPr>
        <p:spPr>
          <a:xfrm>
            <a:off x="4465575" y="5217743"/>
            <a:ext cx="7354568" cy="1741159"/>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900" dirty="0">
                <a:latin typeface="Apple Braille" pitchFamily="2" charset="0"/>
              </a:rPr>
              <a:t>As per UAE law &amp; SAIS policy, corporal (physical) punishment &amp; humiliation are strictly prohibited.  Any teacher using physical punishment (including putting in the sun as a punishment, hitting, slapping, pinching, pushing, dragging, denying water or toilet trips</a:t>
            </a:r>
            <a:r>
              <a:rPr lang="ar-SA" sz="900" dirty="0">
                <a:latin typeface="Apple Braille" pitchFamily="2" charset="0"/>
              </a:rPr>
              <a:t>  </a:t>
            </a:r>
            <a:r>
              <a:rPr lang="en-US" sz="900" dirty="0">
                <a:latin typeface="Apple Braille" pitchFamily="2" charset="0"/>
              </a:rPr>
              <a:t>(when it is necessary and urgent) , name-calling, swearing, insulting </a:t>
            </a:r>
            <a:r>
              <a:rPr lang="en-US" sz="900" dirty="0" err="1">
                <a:latin typeface="Apple Braille" pitchFamily="2" charset="0"/>
              </a:rPr>
              <a:t>etc</a:t>
            </a:r>
            <a:r>
              <a:rPr lang="en-US" sz="900" dirty="0">
                <a:latin typeface="Apple Braille" pitchFamily="2" charset="0"/>
              </a:rPr>
              <a:t>) will be disciplined.</a:t>
            </a:r>
            <a:r>
              <a:rPr lang="en-AE" sz="900" dirty="0"/>
              <a:t> </a:t>
            </a:r>
          </a:p>
        </p:txBody>
      </p:sp>
    </p:spTree>
    <p:extLst>
      <p:ext uri="{BB962C8B-B14F-4D97-AF65-F5344CB8AC3E}">
        <p14:creationId xmlns:p14="http://schemas.microsoft.com/office/powerpoint/2010/main" val="3115947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3" name="Rectangle 1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6" name="Straight Connector 1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4" name="Rectangle 2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1079BC45-CFA9-8647-82C1-E8E3B15E3EC9}"/>
              </a:ext>
            </a:extLst>
          </p:cNvPr>
          <p:cNvSpPr>
            <a:spLocks noGrp="1"/>
          </p:cNvSpPr>
          <p:nvPr>
            <p:ph type="title"/>
          </p:nvPr>
        </p:nvSpPr>
        <p:spPr>
          <a:xfrm>
            <a:off x="1256816" y="2046158"/>
            <a:ext cx="9678368" cy="3135379"/>
          </a:xfrm>
        </p:spPr>
        <p:txBody>
          <a:bodyPr vert="horz" lIns="91440" tIns="45720" rIns="91440" bIns="45720" rtlCol="0" anchor="ctr">
            <a:normAutofit/>
          </a:bodyPr>
          <a:lstStyle/>
          <a:p>
            <a:pPr algn="ctr">
              <a:lnSpc>
                <a:spcPct val="83000"/>
              </a:lnSpc>
            </a:pPr>
            <a:r>
              <a:rPr lang="en-US" sz="4600" i="1" cap="all" spc="-100" dirty="0"/>
              <a:t>Conduct violations</a:t>
            </a:r>
            <a:br>
              <a:rPr lang="en-US" sz="4600" cap="all" spc="-100" dirty="0"/>
            </a:br>
            <a:endParaRPr lang="en-US" sz="4600" cap="all" spc="-100" dirty="0"/>
          </a:p>
        </p:txBody>
      </p:sp>
      <p:sp>
        <p:nvSpPr>
          <p:cNvPr id="26" name="Rectangle 2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26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 whiteboard&#10;&#10;Description automatically generated">
            <a:extLst>
              <a:ext uri="{FF2B5EF4-FFF2-40B4-BE49-F238E27FC236}">
                <a16:creationId xmlns:a16="http://schemas.microsoft.com/office/drawing/2014/main" id="{38318D25-9CE6-2640-9E8A-3A917E35E948}"/>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506300" y="520276"/>
            <a:ext cx="11180875" cy="5874299"/>
          </a:xfrm>
          <a:prstGeom prst="rect">
            <a:avLst/>
          </a:prstGeom>
        </p:spPr>
      </p:pic>
      <p:sp>
        <p:nvSpPr>
          <p:cNvPr id="2" name="Title 1">
            <a:extLst>
              <a:ext uri="{FF2B5EF4-FFF2-40B4-BE49-F238E27FC236}">
                <a16:creationId xmlns:a16="http://schemas.microsoft.com/office/drawing/2014/main" id="{43F60D6E-82CA-7849-B7B7-ABD3D0B38DD3}"/>
              </a:ext>
            </a:extLst>
          </p:cNvPr>
          <p:cNvSpPr>
            <a:spLocks noGrp="1"/>
          </p:cNvSpPr>
          <p:nvPr>
            <p:ph type="title"/>
          </p:nvPr>
        </p:nvSpPr>
        <p:spPr>
          <a:xfrm>
            <a:off x="1066800" y="338116"/>
            <a:ext cx="10058400" cy="1371600"/>
          </a:xfrm>
        </p:spPr>
        <p:txBody>
          <a:bodyPr/>
          <a:lstStyle/>
          <a:p>
            <a:r>
              <a:rPr lang="en-AE" dirty="0"/>
              <a:t>Conduct Violations (1)</a:t>
            </a:r>
          </a:p>
        </p:txBody>
      </p:sp>
      <p:sp>
        <p:nvSpPr>
          <p:cNvPr id="3" name="Content Placeholder 2">
            <a:extLst>
              <a:ext uri="{FF2B5EF4-FFF2-40B4-BE49-F238E27FC236}">
                <a16:creationId xmlns:a16="http://schemas.microsoft.com/office/drawing/2014/main" id="{2C03B070-0AFB-0842-A8C2-51D980B8DEDA}"/>
              </a:ext>
            </a:extLst>
          </p:cNvPr>
          <p:cNvSpPr>
            <a:spLocks noGrp="1"/>
          </p:cNvSpPr>
          <p:nvPr>
            <p:ph idx="1"/>
          </p:nvPr>
        </p:nvSpPr>
        <p:spPr>
          <a:xfrm>
            <a:off x="1066800" y="1504187"/>
            <a:ext cx="10058400" cy="4658487"/>
          </a:xfrm>
        </p:spPr>
        <p:txBody>
          <a:bodyPr>
            <a:noAutofit/>
          </a:bodyPr>
          <a:lstStyle/>
          <a:p>
            <a:r>
              <a:rPr lang="en-US" sz="900" b="1" dirty="0">
                <a:latin typeface="Apple Braille" pitchFamily="2" charset="0"/>
              </a:rPr>
              <a:t>1.1</a:t>
            </a:r>
            <a:r>
              <a:rPr lang="en-US" sz="900" dirty="0">
                <a:latin typeface="Apple Braille" pitchFamily="2" charset="0"/>
              </a:rPr>
              <a:t>     Being late to the morning assembly or not attending it, being late to class at the</a:t>
            </a:r>
            <a:r>
              <a:rPr lang="en-AE" sz="900" dirty="0"/>
              <a:t> s</a:t>
            </a:r>
            <a:r>
              <a:rPr lang="en-US" sz="900" dirty="0" err="1">
                <a:latin typeface="Apple Braille" pitchFamily="2" charset="0"/>
              </a:rPr>
              <a:t>pecified</a:t>
            </a:r>
            <a:r>
              <a:rPr lang="en-US" sz="900" dirty="0">
                <a:latin typeface="Apple Braille" pitchFamily="2" charset="0"/>
              </a:rPr>
              <a:t> time without an acceptable excuse.</a:t>
            </a:r>
            <a:r>
              <a:rPr lang="en-US" sz="900" b="1" dirty="0">
                <a:latin typeface="Apple Braille" pitchFamily="2" charset="0"/>
              </a:rPr>
              <a:t>(School time 7:45 HALP time, first period 8:00 )</a:t>
            </a:r>
            <a:endParaRPr lang="en-AE" sz="900" dirty="0"/>
          </a:p>
          <a:p>
            <a:r>
              <a:rPr lang="en-US" sz="900" b="1" dirty="0">
                <a:latin typeface="Apple Braille" pitchFamily="2" charset="0"/>
              </a:rPr>
              <a:t>1.2</a:t>
            </a:r>
            <a:r>
              <a:rPr lang="en-US" sz="900" dirty="0">
                <a:latin typeface="Apple Braille" pitchFamily="2" charset="0"/>
              </a:rPr>
              <a:t>  Leaving the class during the lesson or not attending school activities without</a:t>
            </a:r>
            <a:endParaRPr lang="en-AE" sz="900" dirty="0"/>
          </a:p>
          <a:p>
            <a:r>
              <a:rPr lang="en-US" sz="900" dirty="0">
                <a:latin typeface="Apple Braille" pitchFamily="2" charset="0"/>
              </a:rPr>
              <a:t>permission or acceptable excuse</a:t>
            </a:r>
            <a:endParaRPr lang="en-AE" sz="900" dirty="0"/>
          </a:p>
          <a:p>
            <a:r>
              <a:rPr lang="en-US" sz="900" b="1" dirty="0">
                <a:latin typeface="Apple Braille" pitchFamily="2" charset="0"/>
              </a:rPr>
              <a:t>1.3</a:t>
            </a:r>
            <a:r>
              <a:rPr lang="en-US" sz="900" dirty="0">
                <a:latin typeface="Apple Braille" pitchFamily="2" charset="0"/>
              </a:rPr>
              <a:t>    Not committed to school or sport uniform or not taking care of it.</a:t>
            </a:r>
            <a:endParaRPr lang="en-AE" sz="900" dirty="0"/>
          </a:p>
          <a:p>
            <a:r>
              <a:rPr lang="en-US" sz="900" b="1" dirty="0">
                <a:latin typeface="Apple Braille" pitchFamily="2" charset="0"/>
              </a:rPr>
              <a:t>1.4</a:t>
            </a:r>
            <a:r>
              <a:rPr lang="en-US" sz="900" dirty="0">
                <a:latin typeface="Apple Braille" pitchFamily="2" charset="0"/>
              </a:rPr>
              <a:t>  Not bringing school books or tools.</a:t>
            </a:r>
            <a:endParaRPr lang="en-AE" sz="900" dirty="0"/>
          </a:p>
          <a:p>
            <a:r>
              <a:rPr lang="en-US" sz="900" b="1" dirty="0">
                <a:latin typeface="Apple Braille" pitchFamily="2" charset="0"/>
              </a:rPr>
              <a:t>1.5 </a:t>
            </a:r>
            <a:r>
              <a:rPr lang="en-US" sz="900" dirty="0">
                <a:latin typeface="Apple Braille" pitchFamily="2" charset="0"/>
              </a:rPr>
              <a:t>  Not following the positive behavior rules inside and outside the classroom such as:</a:t>
            </a:r>
            <a:endParaRPr lang="en-AE" sz="900" dirty="0"/>
          </a:p>
          <a:p>
            <a:r>
              <a:rPr lang="en-US" sz="900" dirty="0">
                <a:latin typeface="Apple Braille" pitchFamily="2" charset="0"/>
              </a:rPr>
              <a:t>          listening  during the lesson</a:t>
            </a:r>
            <a:endParaRPr lang="en-AE" sz="900" dirty="0"/>
          </a:p>
          <a:p>
            <a:r>
              <a:rPr lang="en-US" sz="900" b="1" dirty="0">
                <a:latin typeface="Apple Braille" pitchFamily="2" charset="0"/>
              </a:rPr>
              <a:t>1.6</a:t>
            </a:r>
            <a:r>
              <a:rPr lang="en-US" sz="900" dirty="0">
                <a:latin typeface="Apple Braille" pitchFamily="2" charset="0"/>
              </a:rPr>
              <a:t>   Sleeping during the lesson without permission or acceptable excuse. (After</a:t>
            </a:r>
            <a:endParaRPr lang="en-AE" sz="900" dirty="0"/>
          </a:p>
          <a:p>
            <a:r>
              <a:rPr lang="en-US" sz="900" dirty="0">
                <a:latin typeface="Apple Braille" pitchFamily="2" charset="0"/>
              </a:rPr>
              <a:t>checking the student’s health condition)</a:t>
            </a:r>
            <a:endParaRPr lang="en-AE" sz="900" dirty="0"/>
          </a:p>
          <a:p>
            <a:r>
              <a:rPr lang="en-US" sz="900" b="1" dirty="0">
                <a:latin typeface="Apple Braille" pitchFamily="2" charset="0"/>
              </a:rPr>
              <a:t>1.7</a:t>
            </a:r>
            <a:r>
              <a:rPr lang="en-US" sz="900" dirty="0">
                <a:latin typeface="Apple Braille" pitchFamily="2" charset="0"/>
              </a:rPr>
              <a:t>  Eating during the lesson or the morning assembly without permission or an</a:t>
            </a:r>
            <a:endParaRPr lang="en-AE" sz="900" dirty="0"/>
          </a:p>
          <a:p>
            <a:r>
              <a:rPr lang="en-US" sz="900" dirty="0">
                <a:latin typeface="Apple Braille" pitchFamily="2" charset="0"/>
              </a:rPr>
              <a:t>acceptable excuse. (After checking the student’s health condition)</a:t>
            </a:r>
            <a:endParaRPr lang="en-AE" sz="900" dirty="0"/>
          </a:p>
          <a:p>
            <a:r>
              <a:rPr lang="en-US" sz="900" b="1" dirty="0">
                <a:latin typeface="Apple Braille" pitchFamily="2" charset="0"/>
              </a:rPr>
              <a:t>1.8</a:t>
            </a:r>
            <a:r>
              <a:rPr lang="en-US" sz="900" dirty="0">
                <a:latin typeface="Apple Braille" pitchFamily="2" charset="0"/>
              </a:rPr>
              <a:t>  Does not submit the homework on time.</a:t>
            </a:r>
            <a:endParaRPr lang="en-AE" sz="900" dirty="0"/>
          </a:p>
          <a:p>
            <a:r>
              <a:rPr lang="en-US" sz="900" b="1" dirty="0">
                <a:latin typeface="Apple Braille" pitchFamily="2" charset="0"/>
              </a:rPr>
              <a:t>1.9</a:t>
            </a:r>
            <a:r>
              <a:rPr lang="en-US" sz="900" dirty="0">
                <a:latin typeface="Apple Braille" pitchFamily="2" charset="0"/>
              </a:rPr>
              <a:t>   Bringing communications devices, such as mobile phones</a:t>
            </a:r>
            <a:endParaRPr lang="en-AE" sz="900" dirty="0"/>
          </a:p>
          <a:p>
            <a:r>
              <a:rPr lang="en-US" sz="900" b="1" dirty="0">
                <a:latin typeface="Apple Braille" pitchFamily="2" charset="0"/>
              </a:rPr>
              <a:t>1.10 </a:t>
            </a:r>
            <a:r>
              <a:rPr lang="en-US" sz="900" dirty="0">
                <a:latin typeface="Apple Braille" pitchFamily="2" charset="0"/>
              </a:rPr>
              <a:t> Misusing the electronic devices, such as iPads, during the lesson, like playing games</a:t>
            </a:r>
            <a:endParaRPr lang="en-AE" sz="900" dirty="0"/>
          </a:p>
          <a:p>
            <a:r>
              <a:rPr lang="en-US" sz="900" dirty="0">
                <a:latin typeface="Apple Braille" pitchFamily="2" charset="0"/>
              </a:rPr>
              <a:t>or putting on headsets.</a:t>
            </a:r>
            <a:endParaRPr lang="en-AE" sz="900" dirty="0"/>
          </a:p>
          <a:p>
            <a:r>
              <a:rPr lang="en-US" sz="900" b="1" dirty="0">
                <a:latin typeface="Apple Braille" pitchFamily="2" charset="0"/>
              </a:rPr>
              <a:t>1.11</a:t>
            </a:r>
            <a:r>
              <a:rPr lang="en-US" sz="900" dirty="0">
                <a:latin typeface="Apple Braille" pitchFamily="2" charset="0"/>
              </a:rPr>
              <a:t> All similar offences according to the report of the Educational Committee.</a:t>
            </a:r>
            <a:endParaRPr lang="en-AE" sz="900" dirty="0"/>
          </a:p>
          <a:p>
            <a:endParaRPr lang="en-AE" sz="900" dirty="0"/>
          </a:p>
        </p:txBody>
      </p:sp>
    </p:spTree>
    <p:extLst>
      <p:ext uri="{BB962C8B-B14F-4D97-AF65-F5344CB8AC3E}">
        <p14:creationId xmlns:p14="http://schemas.microsoft.com/office/powerpoint/2010/main" val="4118659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 whiteboard&#10;&#10;Description automatically generated">
            <a:extLst>
              <a:ext uri="{FF2B5EF4-FFF2-40B4-BE49-F238E27FC236}">
                <a16:creationId xmlns:a16="http://schemas.microsoft.com/office/drawing/2014/main" id="{38318D25-9CE6-2640-9E8A-3A917E35E948}"/>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506300" y="520276"/>
            <a:ext cx="11180875" cy="5874299"/>
          </a:xfrm>
          <a:prstGeom prst="rect">
            <a:avLst/>
          </a:prstGeom>
        </p:spPr>
      </p:pic>
      <p:sp>
        <p:nvSpPr>
          <p:cNvPr id="2" name="Title 1">
            <a:extLst>
              <a:ext uri="{FF2B5EF4-FFF2-40B4-BE49-F238E27FC236}">
                <a16:creationId xmlns:a16="http://schemas.microsoft.com/office/drawing/2014/main" id="{43F60D6E-82CA-7849-B7B7-ABD3D0B38DD3}"/>
              </a:ext>
            </a:extLst>
          </p:cNvPr>
          <p:cNvSpPr>
            <a:spLocks noGrp="1"/>
          </p:cNvSpPr>
          <p:nvPr>
            <p:ph type="title"/>
          </p:nvPr>
        </p:nvSpPr>
        <p:spPr>
          <a:xfrm>
            <a:off x="1066800" y="338116"/>
            <a:ext cx="10618900" cy="1371600"/>
          </a:xfrm>
        </p:spPr>
        <p:txBody>
          <a:bodyPr/>
          <a:lstStyle/>
          <a:p>
            <a:r>
              <a:rPr lang="en-US" b="1" i="1" u="sng" dirty="0"/>
              <a:t>Procedures to deal with the violation</a:t>
            </a:r>
            <a:r>
              <a:rPr lang="en-AE" dirty="0"/>
              <a:t> </a:t>
            </a:r>
          </a:p>
        </p:txBody>
      </p:sp>
      <p:graphicFrame>
        <p:nvGraphicFramePr>
          <p:cNvPr id="4" name="Content Placeholder 3">
            <a:extLst>
              <a:ext uri="{FF2B5EF4-FFF2-40B4-BE49-F238E27FC236}">
                <a16:creationId xmlns:a16="http://schemas.microsoft.com/office/drawing/2014/main" id="{961BCD6C-0266-6E4E-9984-A022A0A12101}"/>
              </a:ext>
            </a:extLst>
          </p:cNvPr>
          <p:cNvGraphicFramePr>
            <a:graphicFrameLocks noGrp="1"/>
          </p:cNvGraphicFramePr>
          <p:nvPr>
            <p:ph idx="1"/>
            <p:extLst>
              <p:ext uri="{D42A27DB-BD31-4B8C-83A1-F6EECF244321}">
                <p14:modId xmlns:p14="http://schemas.microsoft.com/office/powerpoint/2010/main" val="1882178553"/>
              </p:ext>
            </p:extLst>
          </p:nvPr>
        </p:nvGraphicFramePr>
        <p:xfrm>
          <a:off x="2599819" y="2017817"/>
          <a:ext cx="7552862" cy="3487420"/>
        </p:xfrm>
        <a:graphic>
          <a:graphicData uri="http://schemas.openxmlformats.org/drawingml/2006/table">
            <a:tbl>
              <a:tblPr firstRow="1" firstCol="1" bandRow="1">
                <a:tableStyleId>{5C22544A-7EE6-4342-B048-85BDC9FD1C3A}</a:tableStyleId>
              </a:tblPr>
              <a:tblGrid>
                <a:gridCol w="1976766">
                  <a:extLst>
                    <a:ext uri="{9D8B030D-6E8A-4147-A177-3AD203B41FA5}">
                      <a16:colId xmlns:a16="http://schemas.microsoft.com/office/drawing/2014/main" val="721736855"/>
                    </a:ext>
                  </a:extLst>
                </a:gridCol>
                <a:gridCol w="1976766">
                  <a:extLst>
                    <a:ext uri="{9D8B030D-6E8A-4147-A177-3AD203B41FA5}">
                      <a16:colId xmlns:a16="http://schemas.microsoft.com/office/drawing/2014/main" val="3661522031"/>
                    </a:ext>
                  </a:extLst>
                </a:gridCol>
                <a:gridCol w="1976766">
                  <a:extLst>
                    <a:ext uri="{9D8B030D-6E8A-4147-A177-3AD203B41FA5}">
                      <a16:colId xmlns:a16="http://schemas.microsoft.com/office/drawing/2014/main" val="974440396"/>
                    </a:ext>
                  </a:extLst>
                </a:gridCol>
                <a:gridCol w="1622564">
                  <a:extLst>
                    <a:ext uri="{9D8B030D-6E8A-4147-A177-3AD203B41FA5}">
                      <a16:colId xmlns:a16="http://schemas.microsoft.com/office/drawing/2014/main" val="1817907500"/>
                    </a:ext>
                  </a:extLst>
                </a:gridCol>
              </a:tblGrid>
              <a:tr h="403827">
                <a:tc>
                  <a:txBody>
                    <a:bodyPr/>
                    <a:lstStyle/>
                    <a:p>
                      <a:r>
                        <a:rPr lang="en-US" sz="1000">
                          <a:solidFill>
                            <a:schemeClr val="tx1"/>
                          </a:solidFill>
                          <a:effectLst/>
                          <a:latin typeface="Apple Braille" pitchFamily="2" charset="0"/>
                        </a:rPr>
                        <a:t> </a:t>
                      </a:r>
                      <a:endParaRPr lang="en-AE" sz="1000">
                        <a:solidFill>
                          <a:schemeClr val="tx1"/>
                        </a:solidFill>
                        <a:effectLst/>
                      </a:endParaRPr>
                    </a:p>
                    <a:p>
                      <a:r>
                        <a:rPr lang="en-US" sz="1000">
                          <a:solidFill>
                            <a:schemeClr val="tx1"/>
                          </a:solidFill>
                          <a:effectLst/>
                          <a:latin typeface="Apple Braille" pitchFamily="2" charset="0"/>
                        </a:rPr>
                        <a:t> </a:t>
                      </a:r>
                      <a:endParaRPr lang="en-AE" sz="1000">
                        <a:solidFill>
                          <a:schemeClr val="tx1"/>
                        </a:solidFill>
                        <a:effectLst/>
                      </a:endParaRPr>
                    </a:p>
                    <a:p>
                      <a:pPr algn="ctr"/>
                      <a:r>
                        <a:rPr lang="en-US" sz="1200">
                          <a:solidFill>
                            <a:schemeClr val="tx1"/>
                          </a:solidFill>
                          <a:effectLst/>
                          <a:latin typeface="Apple Braille" pitchFamily="2" charset="0"/>
                        </a:rPr>
                        <a:t>First time</a:t>
                      </a:r>
                      <a:endParaRPr lang="en-AE" sz="10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843" marR="59843" marT="0" marB="0">
                    <a:solidFill>
                      <a:schemeClr val="accent1">
                        <a:lumMod val="60000"/>
                        <a:lumOff val="40000"/>
                      </a:schemeClr>
                    </a:solidFill>
                  </a:tcPr>
                </a:tc>
                <a:tc>
                  <a:txBody>
                    <a:bodyPr/>
                    <a:lstStyle/>
                    <a:p>
                      <a:r>
                        <a:rPr lang="en-US" sz="1000">
                          <a:solidFill>
                            <a:schemeClr val="tx1"/>
                          </a:solidFill>
                          <a:effectLst/>
                          <a:latin typeface="Apple Braille" pitchFamily="2" charset="0"/>
                        </a:rPr>
                        <a:t> </a:t>
                      </a:r>
                      <a:endParaRPr lang="en-AE" sz="1000">
                        <a:solidFill>
                          <a:schemeClr val="tx1"/>
                        </a:solidFill>
                        <a:effectLst/>
                      </a:endParaRPr>
                    </a:p>
                    <a:p>
                      <a:r>
                        <a:rPr lang="en-US" sz="1000">
                          <a:solidFill>
                            <a:schemeClr val="tx1"/>
                          </a:solidFill>
                          <a:effectLst/>
                          <a:latin typeface="Apple Braille" pitchFamily="2" charset="0"/>
                        </a:rPr>
                        <a:t> </a:t>
                      </a:r>
                      <a:endParaRPr lang="en-AE" sz="1000">
                        <a:solidFill>
                          <a:schemeClr val="tx1"/>
                        </a:solidFill>
                        <a:effectLst/>
                      </a:endParaRPr>
                    </a:p>
                    <a:p>
                      <a:pPr algn="ctr"/>
                      <a:r>
                        <a:rPr lang="en-US" sz="1200">
                          <a:solidFill>
                            <a:schemeClr val="tx1"/>
                          </a:solidFill>
                          <a:effectLst/>
                          <a:latin typeface="Apple Braille" pitchFamily="2" charset="0"/>
                        </a:rPr>
                        <a:t>First repetition</a:t>
                      </a:r>
                      <a:endParaRPr lang="en-AE" sz="10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843" marR="59843" marT="0" marB="0">
                    <a:solidFill>
                      <a:schemeClr val="accent1">
                        <a:lumMod val="60000"/>
                        <a:lumOff val="40000"/>
                      </a:schemeClr>
                    </a:solidFill>
                  </a:tcPr>
                </a:tc>
                <a:tc>
                  <a:txBody>
                    <a:bodyPr/>
                    <a:lstStyle/>
                    <a:p>
                      <a:r>
                        <a:rPr lang="en-US" sz="1000">
                          <a:solidFill>
                            <a:schemeClr val="tx1"/>
                          </a:solidFill>
                          <a:effectLst/>
                          <a:latin typeface="Apple Braille" pitchFamily="2" charset="0"/>
                        </a:rPr>
                        <a:t> </a:t>
                      </a:r>
                      <a:endParaRPr lang="en-AE" sz="1000">
                        <a:solidFill>
                          <a:schemeClr val="tx1"/>
                        </a:solidFill>
                        <a:effectLst/>
                      </a:endParaRPr>
                    </a:p>
                    <a:p>
                      <a:r>
                        <a:rPr lang="en-US" sz="1000">
                          <a:solidFill>
                            <a:schemeClr val="tx1"/>
                          </a:solidFill>
                          <a:effectLst/>
                          <a:latin typeface="Apple Braille" pitchFamily="2" charset="0"/>
                        </a:rPr>
                        <a:t> </a:t>
                      </a:r>
                      <a:endParaRPr lang="en-AE" sz="1000">
                        <a:solidFill>
                          <a:schemeClr val="tx1"/>
                        </a:solidFill>
                        <a:effectLst/>
                      </a:endParaRPr>
                    </a:p>
                    <a:p>
                      <a:r>
                        <a:rPr lang="en-US" sz="1200">
                          <a:solidFill>
                            <a:schemeClr val="tx1"/>
                          </a:solidFill>
                          <a:effectLst/>
                          <a:latin typeface="Apple Braille" pitchFamily="2" charset="0"/>
                        </a:rPr>
                        <a:t>Second repetition</a:t>
                      </a:r>
                      <a:endParaRPr lang="en-AE" sz="10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843" marR="59843" marT="0" marB="0">
                    <a:solidFill>
                      <a:schemeClr val="accent1">
                        <a:lumMod val="60000"/>
                        <a:lumOff val="40000"/>
                      </a:schemeClr>
                    </a:solidFill>
                  </a:tcPr>
                </a:tc>
                <a:tc>
                  <a:txBody>
                    <a:bodyPr/>
                    <a:lstStyle/>
                    <a:p>
                      <a:r>
                        <a:rPr lang="en-US" sz="1000" dirty="0">
                          <a:solidFill>
                            <a:schemeClr val="tx1"/>
                          </a:solidFill>
                          <a:effectLst/>
                          <a:latin typeface="Apple Braille" pitchFamily="2" charset="0"/>
                        </a:rPr>
                        <a:t> </a:t>
                      </a:r>
                      <a:endParaRPr lang="en-AE" sz="1000" dirty="0">
                        <a:solidFill>
                          <a:schemeClr val="tx1"/>
                        </a:solidFill>
                        <a:effectLst/>
                      </a:endParaRPr>
                    </a:p>
                    <a:p>
                      <a:r>
                        <a:rPr lang="en-US" sz="1000" dirty="0">
                          <a:solidFill>
                            <a:schemeClr val="tx1"/>
                          </a:solidFill>
                          <a:effectLst/>
                          <a:latin typeface="Apple Braille" pitchFamily="2" charset="0"/>
                        </a:rPr>
                        <a:t> </a:t>
                      </a:r>
                      <a:endParaRPr lang="en-AE" sz="1000" dirty="0">
                        <a:solidFill>
                          <a:schemeClr val="tx1"/>
                        </a:solidFill>
                        <a:effectLst/>
                      </a:endParaRPr>
                    </a:p>
                    <a:p>
                      <a:r>
                        <a:rPr lang="en-US" sz="1200" dirty="0">
                          <a:solidFill>
                            <a:schemeClr val="tx1"/>
                          </a:solidFill>
                          <a:effectLst/>
                          <a:latin typeface="Apple Braille" pitchFamily="2" charset="0"/>
                        </a:rPr>
                        <a:t>Third repetition</a:t>
                      </a:r>
                      <a:endParaRPr lang="en-AE" sz="1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843" marR="59843" marT="0" marB="0">
                    <a:solidFill>
                      <a:schemeClr val="accent1">
                        <a:lumMod val="60000"/>
                        <a:lumOff val="40000"/>
                      </a:schemeClr>
                    </a:solidFill>
                  </a:tcPr>
                </a:tc>
                <a:extLst>
                  <a:ext uri="{0D108BD9-81ED-4DB2-BD59-A6C34878D82A}">
                    <a16:rowId xmlns:a16="http://schemas.microsoft.com/office/drawing/2014/main" val="3422848902"/>
                  </a:ext>
                </a:extLst>
              </a:tr>
              <a:tr h="2950457">
                <a:tc>
                  <a:txBody>
                    <a:bodyPr/>
                    <a:lstStyle/>
                    <a:p>
                      <a:r>
                        <a:rPr lang="en-US" sz="1000" dirty="0">
                          <a:effectLst/>
                          <a:latin typeface="Apple Braille" pitchFamily="2" charset="0"/>
                        </a:rPr>
                        <a:t> </a:t>
                      </a:r>
                      <a:endParaRPr lang="en-AE" sz="1000" dirty="0">
                        <a:effectLst/>
                      </a:endParaRPr>
                    </a:p>
                    <a:p>
                      <a:r>
                        <a:rPr lang="en-US" sz="1000" dirty="0">
                          <a:effectLst/>
                          <a:latin typeface="Apple Braille" pitchFamily="2" charset="0"/>
                        </a:rPr>
                        <a:t> </a:t>
                      </a:r>
                      <a:endParaRPr lang="en-AE" sz="1000" dirty="0">
                        <a:effectLst/>
                      </a:endParaRPr>
                    </a:p>
                    <a:p>
                      <a:r>
                        <a:rPr lang="en-US" sz="1000" dirty="0">
                          <a:effectLst/>
                          <a:latin typeface="Apple Braille" pitchFamily="2" charset="0"/>
                        </a:rPr>
                        <a:t> </a:t>
                      </a:r>
                      <a:endParaRPr lang="en-AE" sz="1000" dirty="0">
                        <a:effectLst/>
                      </a:endParaRPr>
                    </a:p>
                    <a:p>
                      <a:r>
                        <a:rPr lang="en-US" sz="1000" dirty="0">
                          <a:effectLst/>
                          <a:latin typeface="Apple Braille" pitchFamily="2" charset="0"/>
                        </a:rPr>
                        <a:t> </a:t>
                      </a:r>
                      <a:endParaRPr lang="en-AE" sz="1000" dirty="0">
                        <a:effectLst/>
                      </a:endParaRPr>
                    </a:p>
                    <a:p>
                      <a:r>
                        <a:rPr lang="en-US" sz="1000" dirty="0">
                          <a:effectLst/>
                          <a:latin typeface="Apple Braille" pitchFamily="2" charset="0"/>
                        </a:rPr>
                        <a:t> </a:t>
                      </a:r>
                      <a:endParaRPr lang="en-AE" sz="1000" dirty="0">
                        <a:effectLst/>
                      </a:endParaRPr>
                    </a:p>
                    <a:p>
                      <a:r>
                        <a:rPr lang="en-US" sz="1000" dirty="0">
                          <a:effectLst/>
                          <a:latin typeface="Apple Braille" pitchFamily="2" charset="0"/>
                        </a:rPr>
                        <a:t> </a:t>
                      </a:r>
                      <a:endParaRPr lang="en-AE" sz="1000" dirty="0">
                        <a:effectLst/>
                      </a:endParaRPr>
                    </a:p>
                    <a:p>
                      <a:r>
                        <a:rPr lang="en-US" sz="1000" dirty="0">
                          <a:effectLst/>
                          <a:latin typeface="Apple Braille" pitchFamily="2" charset="0"/>
                        </a:rPr>
                        <a:t> </a:t>
                      </a:r>
                      <a:endParaRPr lang="en-AE" sz="1000" dirty="0">
                        <a:effectLst/>
                      </a:endParaRPr>
                    </a:p>
                    <a:p>
                      <a:pPr marL="57150" algn="ctr">
                        <a:spcBef>
                          <a:spcPts val="530"/>
                        </a:spcBef>
                      </a:pPr>
                      <a:r>
                        <a:rPr lang="en-US" sz="1000" b="0" dirty="0">
                          <a:solidFill>
                            <a:schemeClr val="tx1"/>
                          </a:solidFill>
                          <a:effectLst/>
                          <a:latin typeface="Apple Braille" pitchFamily="2" charset="0"/>
                        </a:rPr>
                        <a:t>Verbal warning</a:t>
                      </a:r>
                      <a:endParaRPr lang="en-AE" sz="1000" b="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843" marR="59843" marT="0" marB="0">
                    <a:solidFill>
                      <a:schemeClr val="accent1">
                        <a:lumMod val="60000"/>
                        <a:lumOff val="40000"/>
                      </a:schemeClr>
                    </a:solidFill>
                  </a:tcPr>
                </a:tc>
                <a:tc>
                  <a:txBody>
                    <a:bodyPr/>
                    <a:lstStyle/>
                    <a:p>
                      <a:r>
                        <a:rPr lang="en-US" sz="1000" dirty="0">
                          <a:effectLst/>
                          <a:latin typeface="Apple Braille" pitchFamily="2" charset="0"/>
                        </a:rPr>
                        <a:t> </a:t>
                      </a:r>
                      <a:endParaRPr lang="en-AE" sz="1000" dirty="0">
                        <a:effectLst/>
                      </a:endParaRPr>
                    </a:p>
                    <a:p>
                      <a:r>
                        <a:rPr lang="en-US" sz="900" dirty="0">
                          <a:effectLst/>
                          <a:latin typeface="Apple Braille" pitchFamily="2" charset="0"/>
                        </a:rPr>
                        <a:t> </a:t>
                      </a:r>
                      <a:r>
                        <a:rPr lang="en-AE" sz="900" spc="0" dirty="0">
                          <a:effectLst/>
                          <a:latin typeface="+mn-lt"/>
                        </a:rPr>
                        <a:t>1. </a:t>
                      </a:r>
                      <a:r>
                        <a:rPr lang="en-US" sz="900" spc="-10" dirty="0">
                          <a:effectLst/>
                          <a:latin typeface="Apple Braille" pitchFamily="2" charset="0"/>
                        </a:rPr>
                        <a:t>Opening file and </a:t>
                      </a:r>
                      <a:r>
                        <a:rPr lang="en-US" sz="900" spc="-15" dirty="0">
                          <a:effectLst/>
                          <a:latin typeface="Apple Braille" pitchFamily="2" charset="0"/>
                        </a:rPr>
                        <a:t>documenting </a:t>
                      </a:r>
                      <a:r>
                        <a:rPr lang="en-US" sz="900" spc="-10" dirty="0">
                          <a:effectLst/>
                          <a:latin typeface="Apple Braille" pitchFamily="2" charset="0"/>
                        </a:rPr>
                        <a:t>the violation.</a:t>
                      </a:r>
                    </a:p>
                    <a:p>
                      <a:r>
                        <a:rPr lang="en-US" sz="900" spc="-10" dirty="0">
                          <a:effectLst/>
                          <a:latin typeface="Apple Braille" pitchFamily="2" charset="0"/>
                        </a:rPr>
                        <a:t> </a:t>
                      </a:r>
                    </a:p>
                    <a:p>
                      <a:r>
                        <a:rPr lang="en-US" sz="900" spc="-10" dirty="0">
                          <a:effectLst/>
                          <a:latin typeface="Apple Braille" pitchFamily="2" charset="0"/>
                        </a:rPr>
                        <a:t> 2. </a:t>
                      </a:r>
                      <a:r>
                        <a:rPr lang="en-US" sz="900" dirty="0">
                          <a:effectLst/>
                          <a:latin typeface="Apple Braille" pitchFamily="2" charset="0"/>
                        </a:rPr>
                        <a:t>Informing the guardian in writing.</a:t>
                      </a:r>
                      <a:endParaRPr lang="en-AE"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843" marR="59843" marT="0" marB="0"/>
                </a:tc>
                <a:tc>
                  <a:txBody>
                    <a:bodyPr/>
                    <a:lstStyle/>
                    <a:p>
                      <a:r>
                        <a:rPr lang="en-US" sz="1000" dirty="0">
                          <a:effectLst/>
                          <a:latin typeface="Apple Braille" pitchFamily="2" charset="0"/>
                        </a:rPr>
                        <a:t> </a:t>
                      </a:r>
                      <a:endParaRPr lang="en-AE" sz="1000" dirty="0">
                        <a:effectLst/>
                      </a:endParaRPr>
                    </a:p>
                    <a:p>
                      <a:r>
                        <a:rPr lang="en-US" sz="1000" dirty="0">
                          <a:effectLst/>
                          <a:latin typeface="Apple Braille" pitchFamily="2" charset="0"/>
                        </a:rPr>
                        <a:t> </a:t>
                      </a:r>
                      <a:r>
                        <a:rPr lang="en-AE" sz="1000" spc="0" dirty="0">
                          <a:effectLst/>
                          <a:latin typeface="+mn-lt"/>
                        </a:rPr>
                        <a:t>1. </a:t>
                      </a:r>
                      <a:r>
                        <a:rPr lang="en-US" sz="900" spc="-10" dirty="0">
                          <a:effectLst/>
                          <a:latin typeface="Apple Braille" pitchFamily="2" charset="0"/>
                        </a:rPr>
                        <a:t>Deducting half </a:t>
                      </a:r>
                      <a:r>
                        <a:rPr lang="en-US" sz="900" spc="-30" dirty="0">
                          <a:effectLst/>
                          <a:latin typeface="Apple Braille" pitchFamily="2" charset="0"/>
                        </a:rPr>
                        <a:t>of </a:t>
                      </a:r>
                      <a:r>
                        <a:rPr lang="en-US" sz="900" spc="-10" dirty="0">
                          <a:effectLst/>
                          <a:latin typeface="Apple Braille" pitchFamily="2" charset="0"/>
                        </a:rPr>
                        <a:t>the mark.</a:t>
                      </a:r>
                    </a:p>
                    <a:p>
                      <a:endParaRPr lang="en-US" sz="900" spc="-10" dirty="0">
                        <a:effectLst/>
                        <a:latin typeface="Apple Braille" pitchFamily="2" charset="0"/>
                      </a:endParaRPr>
                    </a:p>
                    <a:p>
                      <a:r>
                        <a:rPr lang="en-US" sz="900" spc="-10" dirty="0">
                          <a:effectLst/>
                          <a:latin typeface="Apple Braille" pitchFamily="2" charset="0"/>
                        </a:rPr>
                        <a:t>2. Calling the guardian for a meeting.</a:t>
                      </a:r>
                      <a:endParaRPr lang="en-AE" sz="1000" spc="-10" dirty="0">
                        <a:effectLst/>
                      </a:endParaRPr>
                    </a:p>
                    <a:p>
                      <a:endParaRPr lang="en-US" sz="1000" dirty="0">
                        <a:effectLst/>
                        <a:latin typeface="Apple Braille" pitchFamily="2" charset="0"/>
                      </a:endParaRPr>
                    </a:p>
                    <a:p>
                      <a:r>
                        <a:rPr lang="en-US" sz="1000" dirty="0">
                          <a:effectLst/>
                          <a:latin typeface="Apple Braille" pitchFamily="2" charset="0"/>
                        </a:rPr>
                        <a:t>3. </a:t>
                      </a:r>
                      <a:r>
                        <a:rPr lang="en-US" sz="900" dirty="0">
                          <a:effectLst/>
                          <a:latin typeface="Apple Braille" pitchFamily="2" charset="0"/>
                        </a:rPr>
                        <a:t>Written warning to be signed by </a:t>
                      </a:r>
                      <a:r>
                        <a:rPr lang="en-US" sz="900" spc="-20" dirty="0">
                          <a:effectLst/>
                          <a:latin typeface="Apple Braille" pitchFamily="2" charset="0"/>
                        </a:rPr>
                        <a:t>the </a:t>
                      </a:r>
                      <a:r>
                        <a:rPr lang="en-US" sz="900" dirty="0">
                          <a:effectLst/>
                          <a:latin typeface="Apple Braille" pitchFamily="2" charset="0"/>
                        </a:rPr>
                        <a:t>guardian.</a:t>
                      </a:r>
                      <a:endParaRPr lang="en-AE"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843" marR="59843" marT="0" marB="0"/>
                </a:tc>
                <a:tc>
                  <a:txBody>
                    <a:bodyPr/>
                    <a:lstStyle/>
                    <a:p>
                      <a:r>
                        <a:rPr lang="en-US" sz="1000" spc="-10" dirty="0">
                          <a:effectLst/>
                          <a:latin typeface="Apple Braille" pitchFamily="2" charset="0"/>
                        </a:rPr>
                        <a:t> </a:t>
                      </a:r>
                    </a:p>
                    <a:p>
                      <a:r>
                        <a:rPr lang="en-US" sz="1000" spc="-10" dirty="0">
                          <a:effectLst/>
                          <a:latin typeface="Apple Braille" pitchFamily="2" charset="0"/>
                        </a:rPr>
                        <a:t> 1. </a:t>
                      </a:r>
                      <a:r>
                        <a:rPr lang="en-US" sz="800" spc="-10" dirty="0">
                          <a:effectLst/>
                          <a:latin typeface="Apple Braille" pitchFamily="2" charset="0"/>
                        </a:rPr>
                        <a:t>Call the guardian for</a:t>
                      </a:r>
                      <a:r>
                        <a:rPr lang="en-US" sz="800" spc="10" dirty="0">
                          <a:effectLst/>
                          <a:latin typeface="Apple Braille" pitchFamily="2" charset="0"/>
                        </a:rPr>
                        <a:t> </a:t>
                      </a:r>
                      <a:r>
                        <a:rPr lang="en-US" sz="800" spc="-10" dirty="0">
                          <a:effectLst/>
                          <a:latin typeface="Apple Braille" pitchFamily="2" charset="0"/>
                        </a:rPr>
                        <a:t>a</a:t>
                      </a:r>
                      <a:endParaRPr lang="en-AE" sz="1000" spc="-10" dirty="0">
                        <a:effectLst/>
                      </a:endParaRPr>
                    </a:p>
                    <a:p>
                      <a:pPr marL="60325">
                        <a:spcBef>
                          <a:spcPts val="110"/>
                        </a:spcBef>
                        <a:spcAft>
                          <a:spcPts val="0"/>
                        </a:spcAft>
                      </a:pPr>
                      <a:r>
                        <a:rPr lang="en-US" sz="800" dirty="0">
                          <a:effectLst/>
                          <a:latin typeface="Apple Braille" pitchFamily="2" charset="0"/>
                        </a:rPr>
                        <a:t>meeting.</a:t>
                      </a:r>
                      <a:endParaRPr lang="en-AE" sz="1000" spc="0" dirty="0">
                        <a:effectLst/>
                      </a:endParaRPr>
                    </a:p>
                    <a:p>
                      <a:pPr marL="60325">
                        <a:spcBef>
                          <a:spcPts val="110"/>
                        </a:spcBef>
                        <a:spcAft>
                          <a:spcPts val="0"/>
                        </a:spcAft>
                      </a:pPr>
                      <a:endParaRPr lang="en-AE" sz="1000" spc="0" dirty="0">
                        <a:effectLst/>
                      </a:endParaRPr>
                    </a:p>
                    <a:p>
                      <a:pPr marL="60325">
                        <a:spcBef>
                          <a:spcPts val="110"/>
                        </a:spcBef>
                        <a:spcAft>
                          <a:spcPts val="0"/>
                        </a:spcAft>
                      </a:pPr>
                      <a:r>
                        <a:rPr lang="en-AE" sz="1000" spc="0" dirty="0">
                          <a:effectLst/>
                        </a:rPr>
                        <a:t>2. </a:t>
                      </a:r>
                      <a:r>
                        <a:rPr lang="en-US" sz="800" spc="-10" dirty="0">
                          <a:effectLst/>
                          <a:latin typeface="Apple Braille" pitchFamily="2" charset="0"/>
                        </a:rPr>
                        <a:t>Final written warning for the student and guardian in case of no</a:t>
                      </a:r>
                      <a:r>
                        <a:rPr lang="en-US" sz="800" spc="-25" dirty="0">
                          <a:effectLst/>
                          <a:latin typeface="Apple Braille" pitchFamily="2" charset="0"/>
                        </a:rPr>
                        <a:t> </a:t>
                      </a:r>
                      <a:r>
                        <a:rPr lang="en-US" sz="800" spc="-10" dirty="0">
                          <a:effectLst/>
                          <a:latin typeface="Apple Braille" pitchFamily="2" charset="0"/>
                        </a:rPr>
                        <a:t>response.</a:t>
                      </a:r>
                      <a:endParaRPr lang="en-AE" sz="1000" spc="-10" dirty="0">
                        <a:effectLst/>
                      </a:endParaRPr>
                    </a:p>
                    <a:p>
                      <a:pPr marL="60325">
                        <a:spcBef>
                          <a:spcPts val="110"/>
                        </a:spcBef>
                        <a:spcAft>
                          <a:spcPts val="0"/>
                        </a:spcAft>
                      </a:pPr>
                      <a:endParaRPr lang="en-AE" sz="1000" spc="-10" dirty="0">
                        <a:effectLst/>
                      </a:endParaRPr>
                    </a:p>
                    <a:p>
                      <a:pPr marL="60325">
                        <a:spcBef>
                          <a:spcPts val="110"/>
                        </a:spcBef>
                        <a:spcAft>
                          <a:spcPts val="0"/>
                        </a:spcAft>
                      </a:pPr>
                      <a:r>
                        <a:rPr lang="en-AE" sz="1000" spc="-10" dirty="0">
                          <a:effectLst/>
                        </a:rPr>
                        <a:t>3. </a:t>
                      </a:r>
                      <a:r>
                        <a:rPr lang="en-US" sz="800" spc="-10" dirty="0">
                          <a:effectLst/>
                          <a:latin typeface="Apple Braille" pitchFamily="2" charset="0"/>
                        </a:rPr>
                        <a:t>Deduct the whole</a:t>
                      </a:r>
                      <a:endParaRPr lang="en-AE" sz="1000" spc="-10" dirty="0">
                        <a:effectLst/>
                      </a:endParaRPr>
                    </a:p>
                    <a:p>
                      <a:pPr marL="60325">
                        <a:spcBef>
                          <a:spcPts val="110"/>
                        </a:spcBef>
                        <a:spcAft>
                          <a:spcPts val="0"/>
                        </a:spcAft>
                      </a:pPr>
                      <a:r>
                        <a:rPr lang="en-US" sz="800" dirty="0">
                          <a:effectLst/>
                          <a:latin typeface="Apple Braille" pitchFamily="2" charset="0"/>
                        </a:rPr>
                        <a:t>violation’s mark.</a:t>
                      </a:r>
                      <a:endParaRPr lang="en-AE" sz="1000" spc="0" dirty="0">
                        <a:effectLst/>
                      </a:endParaRPr>
                    </a:p>
                    <a:p>
                      <a:pPr marL="60325">
                        <a:spcBef>
                          <a:spcPts val="110"/>
                        </a:spcBef>
                        <a:spcAft>
                          <a:spcPts val="0"/>
                        </a:spcAft>
                      </a:pPr>
                      <a:endParaRPr lang="en-AE" sz="1000" spc="0" dirty="0">
                        <a:effectLst/>
                      </a:endParaRPr>
                    </a:p>
                    <a:p>
                      <a:pPr marL="60325">
                        <a:spcBef>
                          <a:spcPts val="110"/>
                        </a:spcBef>
                        <a:spcAft>
                          <a:spcPts val="0"/>
                        </a:spcAft>
                      </a:pPr>
                      <a:r>
                        <a:rPr lang="en-AE" sz="1000" spc="0" dirty="0">
                          <a:effectLst/>
                        </a:rPr>
                        <a:t>4. </a:t>
                      </a:r>
                      <a:r>
                        <a:rPr lang="en-US" sz="800" spc="-10" dirty="0">
                          <a:effectLst/>
                          <a:latin typeface="Apple Braille" pitchFamily="2" charset="0"/>
                        </a:rPr>
                        <a:t>Case Study by the Social worker.</a:t>
                      </a:r>
                      <a:endParaRPr lang="en-AE" sz="1000" spc="-10" dirty="0">
                        <a:effectLst/>
                      </a:endParaRPr>
                    </a:p>
                    <a:p>
                      <a:endParaRPr lang="en-US" sz="900" dirty="0">
                        <a:effectLst/>
                        <a:latin typeface="Apple Braille" pitchFamily="2" charset="0"/>
                      </a:endParaRPr>
                    </a:p>
                    <a:p>
                      <a:r>
                        <a:rPr lang="en-US" sz="900" dirty="0">
                          <a:effectLst/>
                          <a:latin typeface="Apple Braille" pitchFamily="2" charset="0"/>
                        </a:rPr>
                        <a:t>   5. Implement special strategies to reduce negative</a:t>
                      </a:r>
                      <a:r>
                        <a:rPr lang="en-US" sz="900" spc="-10" dirty="0">
                          <a:effectLst/>
                          <a:latin typeface="Apple Braille" pitchFamily="2" charset="0"/>
                        </a:rPr>
                        <a:t> </a:t>
                      </a:r>
                      <a:r>
                        <a:rPr lang="en-US" sz="900" dirty="0">
                          <a:effectLst/>
                          <a:latin typeface="Apple Braille" pitchFamily="2" charset="0"/>
                        </a:rPr>
                        <a:t>behavior</a:t>
                      </a:r>
                      <a:endParaRPr lang="en-AE" sz="900" dirty="0">
                        <a:effectLst/>
                      </a:endParaRPr>
                    </a:p>
                    <a:p>
                      <a:pPr marL="60325">
                        <a:lnSpc>
                          <a:spcPts val="1225"/>
                        </a:lnSpc>
                        <a:spcBef>
                          <a:spcPts val="530"/>
                        </a:spcBef>
                      </a:pPr>
                      <a:r>
                        <a:rPr lang="en-US" sz="900" dirty="0">
                          <a:effectLst/>
                          <a:latin typeface="Apple Braille" pitchFamily="2" charset="0"/>
                        </a:rPr>
                        <a:t>6--Transfer the case to</a:t>
                      </a:r>
                      <a:endParaRPr lang="en-AE" sz="900" dirty="0">
                        <a:effectLst/>
                      </a:endParaRPr>
                    </a:p>
                    <a:p>
                      <a:r>
                        <a:rPr lang="en-US" sz="900" dirty="0">
                          <a:effectLst/>
                          <a:latin typeface="Apple Braille" pitchFamily="2" charset="0"/>
                        </a:rPr>
                        <a:t>second level violations.</a:t>
                      </a:r>
                      <a:endParaRPr lang="en-AE" sz="900" dirty="0">
                        <a:effectLst/>
                      </a:endParaRPr>
                    </a:p>
                    <a:p>
                      <a:r>
                        <a:rPr lang="en-US" sz="900" dirty="0">
                          <a:effectLst/>
                          <a:latin typeface="Apple Braille" pitchFamily="2" charset="0"/>
                        </a:rPr>
                        <a:t> </a:t>
                      </a:r>
                      <a:endParaRPr lang="en-AE" sz="1000" dirty="0">
                        <a:effectLst/>
                      </a:endParaRPr>
                    </a:p>
                    <a:p>
                      <a:r>
                        <a:rPr lang="en-US" sz="1000" dirty="0">
                          <a:effectLst/>
                          <a:latin typeface="Apple Braille" pitchFamily="2" charset="0"/>
                        </a:rPr>
                        <a:t> </a:t>
                      </a:r>
                      <a:endParaRPr lang="en-AE"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843" marR="59843" marT="0" marB="0"/>
                </a:tc>
                <a:extLst>
                  <a:ext uri="{0D108BD9-81ED-4DB2-BD59-A6C34878D82A}">
                    <a16:rowId xmlns:a16="http://schemas.microsoft.com/office/drawing/2014/main" val="940236930"/>
                  </a:ext>
                </a:extLst>
              </a:tr>
            </a:tbl>
          </a:graphicData>
        </a:graphic>
      </p:graphicFrame>
    </p:spTree>
    <p:extLst>
      <p:ext uri="{BB962C8B-B14F-4D97-AF65-F5344CB8AC3E}">
        <p14:creationId xmlns:p14="http://schemas.microsoft.com/office/powerpoint/2010/main" val="3694221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 whiteboard&#10;&#10;Description automatically generated">
            <a:extLst>
              <a:ext uri="{FF2B5EF4-FFF2-40B4-BE49-F238E27FC236}">
                <a16:creationId xmlns:a16="http://schemas.microsoft.com/office/drawing/2014/main" id="{38318D25-9CE6-2640-9E8A-3A917E35E948}"/>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506300" y="520276"/>
            <a:ext cx="11180875" cy="5874299"/>
          </a:xfrm>
          <a:prstGeom prst="rect">
            <a:avLst/>
          </a:prstGeom>
        </p:spPr>
      </p:pic>
      <p:sp>
        <p:nvSpPr>
          <p:cNvPr id="2" name="Title 1">
            <a:extLst>
              <a:ext uri="{FF2B5EF4-FFF2-40B4-BE49-F238E27FC236}">
                <a16:creationId xmlns:a16="http://schemas.microsoft.com/office/drawing/2014/main" id="{43F60D6E-82CA-7849-B7B7-ABD3D0B38DD3}"/>
              </a:ext>
            </a:extLst>
          </p:cNvPr>
          <p:cNvSpPr>
            <a:spLocks noGrp="1"/>
          </p:cNvSpPr>
          <p:nvPr>
            <p:ph type="title"/>
          </p:nvPr>
        </p:nvSpPr>
        <p:spPr>
          <a:xfrm>
            <a:off x="1066800" y="338116"/>
            <a:ext cx="10058400" cy="1371600"/>
          </a:xfrm>
        </p:spPr>
        <p:txBody>
          <a:bodyPr/>
          <a:lstStyle/>
          <a:p>
            <a:r>
              <a:rPr lang="en-AE" dirty="0"/>
              <a:t>Conduct Violations (2)</a:t>
            </a:r>
          </a:p>
        </p:txBody>
      </p:sp>
      <p:sp>
        <p:nvSpPr>
          <p:cNvPr id="3" name="Content Placeholder 2">
            <a:extLst>
              <a:ext uri="{FF2B5EF4-FFF2-40B4-BE49-F238E27FC236}">
                <a16:creationId xmlns:a16="http://schemas.microsoft.com/office/drawing/2014/main" id="{2C03B070-0AFB-0842-A8C2-51D980B8DEDA}"/>
              </a:ext>
            </a:extLst>
          </p:cNvPr>
          <p:cNvSpPr>
            <a:spLocks noGrp="1"/>
          </p:cNvSpPr>
          <p:nvPr>
            <p:ph idx="1"/>
          </p:nvPr>
        </p:nvSpPr>
        <p:spPr>
          <a:xfrm>
            <a:off x="1066800" y="2127333"/>
            <a:ext cx="10058400" cy="3849624"/>
          </a:xfrm>
        </p:spPr>
        <p:txBody>
          <a:bodyPr>
            <a:noAutofit/>
          </a:bodyPr>
          <a:lstStyle/>
          <a:p>
            <a:r>
              <a:rPr lang="en-US" sz="900" b="1" dirty="0">
                <a:latin typeface="Apple Braille" pitchFamily="2" charset="0"/>
              </a:rPr>
              <a:t>2.1</a:t>
            </a:r>
            <a:r>
              <a:rPr lang="en-US" sz="900" dirty="0">
                <a:latin typeface="Apple Braille" pitchFamily="2" charset="0"/>
              </a:rPr>
              <a:t>   Repetition of any of the first level violations</a:t>
            </a:r>
            <a:endParaRPr lang="en-AE" sz="900" dirty="0"/>
          </a:p>
          <a:p>
            <a:r>
              <a:rPr lang="en-US" sz="900" b="1" dirty="0">
                <a:latin typeface="Apple Braille" pitchFamily="2" charset="0"/>
              </a:rPr>
              <a:t>2.2</a:t>
            </a:r>
            <a:r>
              <a:rPr lang="en-US" sz="900" dirty="0">
                <a:latin typeface="Apple Braille" pitchFamily="2" charset="0"/>
              </a:rPr>
              <a:t>   Absence before and after holidays, vacations and weekend or before the final exams.</a:t>
            </a:r>
            <a:endParaRPr lang="en-AE" sz="900" dirty="0"/>
          </a:p>
          <a:p>
            <a:r>
              <a:rPr lang="en-US" sz="900" b="1" dirty="0">
                <a:latin typeface="Apple Braille" pitchFamily="2" charset="0"/>
              </a:rPr>
              <a:t>2.3</a:t>
            </a:r>
            <a:r>
              <a:rPr lang="en-US" sz="900" dirty="0">
                <a:latin typeface="Apple Braille" pitchFamily="2" charset="0"/>
              </a:rPr>
              <a:t>  leaving the  without permission or escaping  during school day and that will be considered as absence.</a:t>
            </a:r>
            <a:endParaRPr lang="en-AE" sz="900" dirty="0"/>
          </a:p>
          <a:p>
            <a:r>
              <a:rPr lang="en-US" sz="900" b="1" dirty="0">
                <a:latin typeface="Apple Braille" pitchFamily="2" charset="0"/>
              </a:rPr>
              <a:t>2.4</a:t>
            </a:r>
            <a:r>
              <a:rPr lang="en-US" sz="900" dirty="0">
                <a:latin typeface="Apple Braille" pitchFamily="2" charset="0"/>
              </a:rPr>
              <a:t>   Incitement of conflict or intimidation against school colleagues.</a:t>
            </a:r>
            <a:endParaRPr lang="en-AE" sz="900" dirty="0"/>
          </a:p>
          <a:p>
            <a:r>
              <a:rPr lang="en-US" sz="900" b="1" dirty="0">
                <a:latin typeface="Apple Braille" pitchFamily="2" charset="0"/>
              </a:rPr>
              <a:t>2.5</a:t>
            </a:r>
            <a:r>
              <a:rPr lang="en-US" sz="900" dirty="0">
                <a:latin typeface="Apple Braille" pitchFamily="2" charset="0"/>
              </a:rPr>
              <a:t>  Acting against public morals, school rules and society values and habits, such as: Imitating the other gender through clothing, appearance and hairstyles and using cosmetics.</a:t>
            </a:r>
            <a:endParaRPr lang="en-AE" sz="900" dirty="0"/>
          </a:p>
          <a:p>
            <a:r>
              <a:rPr lang="en-US" sz="900" b="1" dirty="0">
                <a:latin typeface="Apple Braille" pitchFamily="2" charset="0"/>
              </a:rPr>
              <a:t>2.6</a:t>
            </a:r>
            <a:r>
              <a:rPr lang="en-US" sz="900" dirty="0">
                <a:latin typeface="Apple Braille" pitchFamily="2" charset="0"/>
              </a:rPr>
              <a:t>  Writing on school walls, desks, furniture and school bus.</a:t>
            </a:r>
            <a:endParaRPr lang="en-AE" sz="900" dirty="0"/>
          </a:p>
          <a:p>
            <a:r>
              <a:rPr lang="en-US" sz="900" b="1" dirty="0">
                <a:latin typeface="Apple Braille" pitchFamily="2" charset="0"/>
              </a:rPr>
              <a:t>2.7</a:t>
            </a:r>
            <a:r>
              <a:rPr lang="en-US" sz="900" dirty="0">
                <a:latin typeface="Apple Braille" pitchFamily="2" charset="0"/>
              </a:rPr>
              <a:t>  Photographing, possessing, publishing or circulating photos of school staff and students without permission.</a:t>
            </a:r>
            <a:endParaRPr lang="en-AE" sz="900" dirty="0"/>
          </a:p>
          <a:p>
            <a:r>
              <a:rPr lang="en-US" sz="900" b="1" dirty="0">
                <a:latin typeface="Apple Braille" pitchFamily="2" charset="0"/>
              </a:rPr>
              <a:t>2.8</a:t>
            </a:r>
            <a:r>
              <a:rPr lang="en-US" sz="900" dirty="0">
                <a:latin typeface="Apple Braille" pitchFamily="2" charset="0"/>
              </a:rPr>
              <a:t> Verbal abuse.</a:t>
            </a:r>
            <a:endParaRPr lang="en-AE" sz="900" dirty="0"/>
          </a:p>
          <a:p>
            <a:r>
              <a:rPr lang="en-US" sz="900" b="1" dirty="0">
                <a:latin typeface="Apple Braille" pitchFamily="2" charset="0"/>
              </a:rPr>
              <a:t>2.9</a:t>
            </a:r>
            <a:r>
              <a:rPr lang="en-US" sz="900" dirty="0">
                <a:latin typeface="Apple Braille" pitchFamily="2" charset="0"/>
              </a:rPr>
              <a:t> Smoking inside the school or the possession of smoking tools.</a:t>
            </a:r>
            <a:endParaRPr lang="en-AE" sz="900" dirty="0"/>
          </a:p>
          <a:p>
            <a:r>
              <a:rPr lang="en-US" sz="900" b="1" dirty="0">
                <a:latin typeface="Apple Braille" pitchFamily="2" charset="0"/>
              </a:rPr>
              <a:t>2.10</a:t>
            </a:r>
            <a:r>
              <a:rPr lang="en-US" sz="900" dirty="0">
                <a:latin typeface="Apple Braille" pitchFamily="2" charset="0"/>
              </a:rPr>
              <a:t> Vandalizing and damaging school buses and harming road users.</a:t>
            </a:r>
            <a:endParaRPr lang="en-AE" sz="900" dirty="0"/>
          </a:p>
          <a:p>
            <a:r>
              <a:rPr lang="en-US" sz="900" b="1" dirty="0">
                <a:latin typeface="Apple Braille" pitchFamily="2" charset="0"/>
              </a:rPr>
              <a:t>2.11</a:t>
            </a:r>
            <a:r>
              <a:rPr lang="en-US" sz="900" dirty="0">
                <a:latin typeface="Apple Braille" pitchFamily="2" charset="0"/>
              </a:rPr>
              <a:t> All similar offences according to the report of the Educational Committee.</a:t>
            </a:r>
            <a:endParaRPr lang="en-AE" sz="900" dirty="0"/>
          </a:p>
          <a:p>
            <a:endParaRPr lang="en-AE" sz="900" dirty="0"/>
          </a:p>
        </p:txBody>
      </p:sp>
    </p:spTree>
    <p:extLst>
      <p:ext uri="{BB962C8B-B14F-4D97-AF65-F5344CB8AC3E}">
        <p14:creationId xmlns:p14="http://schemas.microsoft.com/office/powerpoint/2010/main" val="3694280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 whiteboard&#10;&#10;Description automatically generated">
            <a:extLst>
              <a:ext uri="{FF2B5EF4-FFF2-40B4-BE49-F238E27FC236}">
                <a16:creationId xmlns:a16="http://schemas.microsoft.com/office/drawing/2014/main" id="{38318D25-9CE6-2640-9E8A-3A917E35E948}"/>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506300" y="520276"/>
            <a:ext cx="11180875" cy="5874299"/>
          </a:xfrm>
          <a:prstGeom prst="rect">
            <a:avLst/>
          </a:prstGeom>
        </p:spPr>
      </p:pic>
      <p:sp>
        <p:nvSpPr>
          <p:cNvPr id="2" name="Title 1">
            <a:extLst>
              <a:ext uri="{FF2B5EF4-FFF2-40B4-BE49-F238E27FC236}">
                <a16:creationId xmlns:a16="http://schemas.microsoft.com/office/drawing/2014/main" id="{43F60D6E-82CA-7849-B7B7-ABD3D0B38DD3}"/>
              </a:ext>
            </a:extLst>
          </p:cNvPr>
          <p:cNvSpPr>
            <a:spLocks noGrp="1"/>
          </p:cNvSpPr>
          <p:nvPr>
            <p:ph type="title"/>
          </p:nvPr>
        </p:nvSpPr>
        <p:spPr>
          <a:xfrm>
            <a:off x="1066800" y="338116"/>
            <a:ext cx="10618900" cy="1371600"/>
          </a:xfrm>
        </p:spPr>
        <p:txBody>
          <a:bodyPr/>
          <a:lstStyle/>
          <a:p>
            <a:r>
              <a:rPr lang="en-US" b="1" i="1" u="sng" dirty="0"/>
              <a:t>Procedures to deal with the violation</a:t>
            </a:r>
            <a:r>
              <a:rPr lang="en-AE" dirty="0"/>
              <a:t> </a:t>
            </a:r>
          </a:p>
        </p:txBody>
      </p:sp>
      <p:graphicFrame>
        <p:nvGraphicFramePr>
          <p:cNvPr id="7" name="Content Placeholder 6">
            <a:extLst>
              <a:ext uri="{FF2B5EF4-FFF2-40B4-BE49-F238E27FC236}">
                <a16:creationId xmlns:a16="http://schemas.microsoft.com/office/drawing/2014/main" id="{DF28EECA-BBF6-DF49-95E8-F061C2ADE912}"/>
              </a:ext>
            </a:extLst>
          </p:cNvPr>
          <p:cNvGraphicFramePr>
            <a:graphicFrameLocks noGrp="1"/>
          </p:cNvGraphicFramePr>
          <p:nvPr>
            <p:ph idx="1"/>
            <p:extLst>
              <p:ext uri="{D42A27DB-BD31-4B8C-83A1-F6EECF244321}">
                <p14:modId xmlns:p14="http://schemas.microsoft.com/office/powerpoint/2010/main" val="2214436480"/>
              </p:ext>
            </p:extLst>
          </p:nvPr>
        </p:nvGraphicFramePr>
        <p:xfrm>
          <a:off x="2801087" y="1709716"/>
          <a:ext cx="6589826" cy="3331089"/>
        </p:xfrm>
        <a:graphic>
          <a:graphicData uri="http://schemas.openxmlformats.org/drawingml/2006/table">
            <a:tbl>
              <a:tblPr firstRow="1" firstCol="1" bandRow="1">
                <a:tableStyleId>{5C22544A-7EE6-4342-B048-85BDC9FD1C3A}</a:tableStyleId>
              </a:tblPr>
              <a:tblGrid>
                <a:gridCol w="1724716">
                  <a:extLst>
                    <a:ext uri="{9D8B030D-6E8A-4147-A177-3AD203B41FA5}">
                      <a16:colId xmlns:a16="http://schemas.microsoft.com/office/drawing/2014/main" val="2007201103"/>
                    </a:ext>
                  </a:extLst>
                </a:gridCol>
                <a:gridCol w="1724716">
                  <a:extLst>
                    <a:ext uri="{9D8B030D-6E8A-4147-A177-3AD203B41FA5}">
                      <a16:colId xmlns:a16="http://schemas.microsoft.com/office/drawing/2014/main" val="1690736881"/>
                    </a:ext>
                  </a:extLst>
                </a:gridCol>
                <a:gridCol w="1724716">
                  <a:extLst>
                    <a:ext uri="{9D8B030D-6E8A-4147-A177-3AD203B41FA5}">
                      <a16:colId xmlns:a16="http://schemas.microsoft.com/office/drawing/2014/main" val="1052575424"/>
                    </a:ext>
                  </a:extLst>
                </a:gridCol>
                <a:gridCol w="1415678">
                  <a:extLst>
                    <a:ext uri="{9D8B030D-6E8A-4147-A177-3AD203B41FA5}">
                      <a16:colId xmlns:a16="http://schemas.microsoft.com/office/drawing/2014/main" val="1602492557"/>
                    </a:ext>
                  </a:extLst>
                </a:gridCol>
              </a:tblGrid>
              <a:tr h="691775">
                <a:tc>
                  <a:txBody>
                    <a:bodyPr/>
                    <a:lstStyle/>
                    <a:p>
                      <a:r>
                        <a:rPr lang="en-US" sz="1000">
                          <a:solidFill>
                            <a:schemeClr val="tx1"/>
                          </a:solidFill>
                          <a:effectLst/>
                        </a:rPr>
                        <a:t> </a:t>
                      </a:r>
                      <a:endParaRPr lang="en-AE" sz="1000">
                        <a:solidFill>
                          <a:schemeClr val="tx1"/>
                        </a:solidFill>
                        <a:effectLst/>
                      </a:endParaRPr>
                    </a:p>
                    <a:p>
                      <a:r>
                        <a:rPr lang="en-US" sz="1000">
                          <a:solidFill>
                            <a:schemeClr val="tx1"/>
                          </a:solidFill>
                          <a:effectLst/>
                        </a:rPr>
                        <a:t> </a:t>
                      </a:r>
                      <a:endParaRPr lang="en-AE" sz="1000">
                        <a:solidFill>
                          <a:schemeClr val="tx1"/>
                        </a:solidFill>
                        <a:effectLst/>
                      </a:endParaRPr>
                    </a:p>
                    <a:p>
                      <a:r>
                        <a:rPr lang="en-US" sz="1000">
                          <a:solidFill>
                            <a:schemeClr val="tx1"/>
                          </a:solidFill>
                          <a:effectLst/>
                        </a:rPr>
                        <a:t> </a:t>
                      </a:r>
                      <a:endParaRPr lang="en-AE" sz="1000">
                        <a:solidFill>
                          <a:schemeClr val="tx1"/>
                        </a:solidFill>
                        <a:effectLst/>
                      </a:endParaRPr>
                    </a:p>
                    <a:p>
                      <a:pPr algn="ctr"/>
                      <a:r>
                        <a:rPr lang="en-US" sz="1000">
                          <a:solidFill>
                            <a:schemeClr val="tx1"/>
                          </a:solidFill>
                          <a:effectLst/>
                        </a:rPr>
                        <a:t>First time</a:t>
                      </a:r>
                      <a:endParaRPr lang="en-AE" sz="10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4185" marR="64185" marT="0" marB="0">
                    <a:solidFill>
                      <a:schemeClr val="accent1">
                        <a:lumMod val="60000"/>
                        <a:lumOff val="40000"/>
                      </a:schemeClr>
                    </a:solidFill>
                  </a:tcPr>
                </a:tc>
                <a:tc>
                  <a:txBody>
                    <a:bodyPr/>
                    <a:lstStyle/>
                    <a:p>
                      <a:r>
                        <a:rPr lang="en-US" sz="1000">
                          <a:solidFill>
                            <a:schemeClr val="tx1"/>
                          </a:solidFill>
                          <a:effectLst/>
                        </a:rPr>
                        <a:t> </a:t>
                      </a:r>
                      <a:endParaRPr lang="en-AE" sz="1000">
                        <a:solidFill>
                          <a:schemeClr val="tx1"/>
                        </a:solidFill>
                        <a:effectLst/>
                      </a:endParaRPr>
                    </a:p>
                    <a:p>
                      <a:r>
                        <a:rPr lang="en-US" sz="1000">
                          <a:solidFill>
                            <a:schemeClr val="tx1"/>
                          </a:solidFill>
                          <a:effectLst/>
                        </a:rPr>
                        <a:t> </a:t>
                      </a:r>
                      <a:endParaRPr lang="en-AE" sz="1000">
                        <a:solidFill>
                          <a:schemeClr val="tx1"/>
                        </a:solidFill>
                        <a:effectLst/>
                      </a:endParaRPr>
                    </a:p>
                    <a:p>
                      <a:r>
                        <a:rPr lang="en-US" sz="1000">
                          <a:solidFill>
                            <a:schemeClr val="tx1"/>
                          </a:solidFill>
                          <a:effectLst/>
                        </a:rPr>
                        <a:t> </a:t>
                      </a:r>
                      <a:endParaRPr lang="en-AE" sz="1000">
                        <a:solidFill>
                          <a:schemeClr val="tx1"/>
                        </a:solidFill>
                        <a:effectLst/>
                      </a:endParaRPr>
                    </a:p>
                    <a:p>
                      <a:r>
                        <a:rPr lang="en-US" sz="1000">
                          <a:solidFill>
                            <a:schemeClr val="tx1"/>
                          </a:solidFill>
                          <a:effectLst/>
                        </a:rPr>
                        <a:t>First repetition</a:t>
                      </a:r>
                      <a:endParaRPr lang="en-AE" sz="10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4185" marR="64185" marT="0" marB="0">
                    <a:solidFill>
                      <a:schemeClr val="accent1">
                        <a:lumMod val="60000"/>
                        <a:lumOff val="40000"/>
                      </a:schemeClr>
                    </a:solidFill>
                  </a:tcPr>
                </a:tc>
                <a:tc>
                  <a:txBody>
                    <a:bodyPr/>
                    <a:lstStyle/>
                    <a:p>
                      <a:r>
                        <a:rPr lang="en-US" sz="1000">
                          <a:solidFill>
                            <a:schemeClr val="tx1"/>
                          </a:solidFill>
                          <a:effectLst/>
                        </a:rPr>
                        <a:t> </a:t>
                      </a:r>
                      <a:endParaRPr lang="en-AE" sz="1000">
                        <a:solidFill>
                          <a:schemeClr val="tx1"/>
                        </a:solidFill>
                        <a:effectLst/>
                      </a:endParaRPr>
                    </a:p>
                    <a:p>
                      <a:r>
                        <a:rPr lang="en-US" sz="1000">
                          <a:solidFill>
                            <a:schemeClr val="tx1"/>
                          </a:solidFill>
                          <a:effectLst/>
                        </a:rPr>
                        <a:t> </a:t>
                      </a:r>
                      <a:endParaRPr lang="en-AE" sz="1000">
                        <a:solidFill>
                          <a:schemeClr val="tx1"/>
                        </a:solidFill>
                        <a:effectLst/>
                      </a:endParaRPr>
                    </a:p>
                    <a:p>
                      <a:r>
                        <a:rPr lang="en-US" sz="1000">
                          <a:solidFill>
                            <a:schemeClr val="tx1"/>
                          </a:solidFill>
                          <a:effectLst/>
                        </a:rPr>
                        <a:t> </a:t>
                      </a:r>
                      <a:endParaRPr lang="en-AE" sz="1000">
                        <a:solidFill>
                          <a:schemeClr val="tx1"/>
                        </a:solidFill>
                        <a:effectLst/>
                      </a:endParaRPr>
                    </a:p>
                    <a:p>
                      <a:r>
                        <a:rPr lang="en-US" sz="1000">
                          <a:solidFill>
                            <a:schemeClr val="tx1"/>
                          </a:solidFill>
                          <a:effectLst/>
                        </a:rPr>
                        <a:t>Second repetition</a:t>
                      </a:r>
                      <a:endParaRPr lang="en-AE" sz="10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4185" marR="64185" marT="0" marB="0">
                    <a:solidFill>
                      <a:schemeClr val="accent1">
                        <a:lumMod val="60000"/>
                        <a:lumOff val="40000"/>
                      </a:schemeClr>
                    </a:solidFill>
                  </a:tcPr>
                </a:tc>
                <a:tc>
                  <a:txBody>
                    <a:bodyPr/>
                    <a:lstStyle/>
                    <a:p>
                      <a:r>
                        <a:rPr lang="en-US" sz="1000" dirty="0">
                          <a:solidFill>
                            <a:schemeClr val="tx1"/>
                          </a:solidFill>
                          <a:effectLst/>
                        </a:rPr>
                        <a:t> </a:t>
                      </a:r>
                      <a:endParaRPr lang="en-AE" sz="1000" dirty="0">
                        <a:solidFill>
                          <a:schemeClr val="tx1"/>
                        </a:solidFill>
                        <a:effectLst/>
                      </a:endParaRPr>
                    </a:p>
                    <a:p>
                      <a:r>
                        <a:rPr lang="en-US" sz="1000" dirty="0">
                          <a:solidFill>
                            <a:schemeClr val="tx1"/>
                          </a:solidFill>
                          <a:effectLst/>
                        </a:rPr>
                        <a:t> </a:t>
                      </a:r>
                      <a:endParaRPr lang="en-AE" sz="1000" dirty="0">
                        <a:solidFill>
                          <a:schemeClr val="tx1"/>
                        </a:solidFill>
                        <a:effectLst/>
                      </a:endParaRPr>
                    </a:p>
                    <a:p>
                      <a:r>
                        <a:rPr lang="en-US" sz="1000" dirty="0">
                          <a:solidFill>
                            <a:schemeClr val="tx1"/>
                          </a:solidFill>
                          <a:effectLst/>
                        </a:rPr>
                        <a:t> </a:t>
                      </a:r>
                      <a:endParaRPr lang="en-AE" sz="1000" dirty="0">
                        <a:solidFill>
                          <a:schemeClr val="tx1"/>
                        </a:solidFill>
                        <a:effectLst/>
                      </a:endParaRPr>
                    </a:p>
                    <a:p>
                      <a:r>
                        <a:rPr lang="en-US" sz="1000" dirty="0">
                          <a:solidFill>
                            <a:schemeClr val="tx1"/>
                          </a:solidFill>
                          <a:effectLst/>
                        </a:rPr>
                        <a:t>Third repetition</a:t>
                      </a:r>
                      <a:endParaRPr lang="en-AE" sz="1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4185" marR="64185" marT="0" marB="0">
                    <a:solidFill>
                      <a:schemeClr val="accent1">
                        <a:lumMod val="60000"/>
                        <a:lumOff val="40000"/>
                      </a:schemeClr>
                    </a:solidFill>
                  </a:tcPr>
                </a:tc>
                <a:extLst>
                  <a:ext uri="{0D108BD9-81ED-4DB2-BD59-A6C34878D82A}">
                    <a16:rowId xmlns:a16="http://schemas.microsoft.com/office/drawing/2014/main" val="4229854894"/>
                  </a:ext>
                </a:extLst>
              </a:tr>
              <a:tr h="2627709">
                <a:tc>
                  <a:txBody>
                    <a:bodyPr/>
                    <a:lstStyle/>
                    <a:p>
                      <a:endParaRPr lang="en-US" sz="1000" b="0" spc="-10" dirty="0">
                        <a:solidFill>
                          <a:schemeClr val="tx1"/>
                        </a:solidFill>
                        <a:effectLst/>
                      </a:endParaRPr>
                    </a:p>
                    <a:p>
                      <a:r>
                        <a:rPr lang="en-US" sz="1000" b="0" spc="-10" dirty="0">
                          <a:solidFill>
                            <a:schemeClr val="tx1"/>
                          </a:solidFill>
                          <a:effectLst/>
                          <a:latin typeface="Apple Braille" pitchFamily="2" charset="0"/>
                        </a:rPr>
                        <a:t> </a:t>
                      </a:r>
                      <a:r>
                        <a:rPr lang="en-US" sz="900" b="0" spc="-10" dirty="0">
                          <a:solidFill>
                            <a:schemeClr val="tx1"/>
                          </a:solidFill>
                          <a:effectLst/>
                          <a:latin typeface="Apple Braille" pitchFamily="2" charset="0"/>
                        </a:rPr>
                        <a:t>1. Calling</a:t>
                      </a:r>
                      <a:r>
                        <a:rPr lang="en-US" sz="900" b="0" spc="-20" dirty="0">
                          <a:solidFill>
                            <a:schemeClr val="tx1"/>
                          </a:solidFill>
                          <a:effectLst/>
                          <a:latin typeface="Apple Braille" pitchFamily="2" charset="0"/>
                        </a:rPr>
                        <a:t> </a:t>
                      </a:r>
                      <a:r>
                        <a:rPr lang="en-US" sz="900" b="0" spc="-10" dirty="0">
                          <a:solidFill>
                            <a:schemeClr val="tx1"/>
                          </a:solidFill>
                          <a:effectLst/>
                          <a:latin typeface="Apple Braille" pitchFamily="2" charset="0"/>
                        </a:rPr>
                        <a:t>the</a:t>
                      </a:r>
                      <a:endParaRPr lang="en-AE" sz="900" b="0" spc="-10" dirty="0">
                        <a:solidFill>
                          <a:schemeClr val="tx1"/>
                        </a:solidFill>
                        <a:effectLst/>
                      </a:endParaRPr>
                    </a:p>
                    <a:p>
                      <a:pPr marL="57150" marR="210820">
                        <a:lnSpc>
                          <a:spcPct val="107000"/>
                        </a:lnSpc>
                        <a:spcBef>
                          <a:spcPts val="110"/>
                        </a:spcBef>
                        <a:spcAft>
                          <a:spcPts val="0"/>
                        </a:spcAft>
                      </a:pPr>
                      <a:r>
                        <a:rPr lang="en-US" sz="900" b="0" dirty="0">
                          <a:solidFill>
                            <a:schemeClr val="tx1"/>
                          </a:solidFill>
                          <a:effectLst/>
                          <a:latin typeface="Apple Braille" pitchFamily="2" charset="0"/>
                        </a:rPr>
                        <a:t>guardian for a meeting.</a:t>
                      </a:r>
                    </a:p>
                    <a:p>
                      <a:pPr marL="57150" marR="210820">
                        <a:lnSpc>
                          <a:spcPct val="107000"/>
                        </a:lnSpc>
                        <a:spcBef>
                          <a:spcPts val="110"/>
                        </a:spcBef>
                        <a:spcAft>
                          <a:spcPts val="0"/>
                        </a:spcAft>
                      </a:pPr>
                      <a:r>
                        <a:rPr lang="en-US" sz="900" b="0" spc="-10" dirty="0">
                          <a:solidFill>
                            <a:schemeClr val="tx1"/>
                          </a:solidFill>
                          <a:effectLst/>
                          <a:latin typeface="Apple Braille" pitchFamily="2" charset="0"/>
                        </a:rPr>
                        <a:t>2. Undertaking </a:t>
                      </a:r>
                      <a:r>
                        <a:rPr lang="en-US" sz="900" b="0" spc="-35" dirty="0">
                          <a:solidFill>
                            <a:schemeClr val="tx1"/>
                          </a:solidFill>
                          <a:effectLst/>
                          <a:latin typeface="Apple Braille" pitchFamily="2" charset="0"/>
                        </a:rPr>
                        <a:t>by </a:t>
                      </a:r>
                      <a:r>
                        <a:rPr lang="en-US" sz="900" b="0" spc="-10" dirty="0">
                          <a:solidFill>
                            <a:schemeClr val="tx1"/>
                          </a:solidFill>
                          <a:effectLst/>
                          <a:latin typeface="Apple Braille" pitchFamily="2" charset="0"/>
                        </a:rPr>
                        <a:t>the guardian and the student not to repeat the violation.</a:t>
                      </a:r>
                      <a:endParaRPr lang="en-AE" sz="900" b="0" spc="-10" dirty="0">
                        <a:solidFill>
                          <a:schemeClr val="tx1"/>
                        </a:solidFill>
                        <a:effectLst/>
                      </a:endParaRPr>
                    </a:p>
                    <a:p>
                      <a:pPr marL="57150" marR="210820">
                        <a:lnSpc>
                          <a:spcPct val="107000"/>
                        </a:lnSpc>
                        <a:spcBef>
                          <a:spcPts val="110"/>
                        </a:spcBef>
                        <a:spcAft>
                          <a:spcPts val="0"/>
                        </a:spcAft>
                      </a:pPr>
                      <a:r>
                        <a:rPr lang="en-AE" sz="900" b="0" spc="-10" dirty="0">
                          <a:solidFill>
                            <a:schemeClr val="tx1"/>
                          </a:solidFill>
                          <a:effectLst/>
                        </a:rPr>
                        <a:t>3. </a:t>
                      </a:r>
                      <a:r>
                        <a:rPr lang="en-US" sz="900" b="0" dirty="0">
                          <a:solidFill>
                            <a:schemeClr val="tx1"/>
                          </a:solidFill>
                          <a:effectLst/>
                          <a:latin typeface="Apple Braille" pitchFamily="2" charset="0"/>
                        </a:rPr>
                        <a:t>Deducting </a:t>
                      </a:r>
                      <a:r>
                        <a:rPr lang="en-US" sz="900" b="0" spc="-15" dirty="0">
                          <a:solidFill>
                            <a:schemeClr val="tx1"/>
                          </a:solidFill>
                          <a:effectLst/>
                          <a:latin typeface="Apple Braille" pitchFamily="2" charset="0"/>
                        </a:rPr>
                        <a:t>half </a:t>
                      </a:r>
                      <a:r>
                        <a:rPr lang="en-US" sz="900" b="0" dirty="0">
                          <a:solidFill>
                            <a:schemeClr val="tx1"/>
                          </a:solidFill>
                          <a:effectLst/>
                          <a:latin typeface="Apple Braille" pitchFamily="2" charset="0"/>
                        </a:rPr>
                        <a:t>of the violation mark.</a:t>
                      </a:r>
                      <a:endParaRPr lang="en-AE" sz="900" b="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4185" marR="64185" marT="0" marB="0">
                    <a:solidFill>
                      <a:schemeClr val="accent1">
                        <a:lumMod val="60000"/>
                        <a:lumOff val="40000"/>
                      </a:schemeClr>
                    </a:solidFill>
                  </a:tcPr>
                </a:tc>
                <a:tc>
                  <a:txBody>
                    <a:bodyPr/>
                    <a:lstStyle/>
                    <a:p>
                      <a:endParaRPr lang="en-US" sz="1000" spc="-10" dirty="0">
                        <a:effectLst/>
                      </a:endParaRPr>
                    </a:p>
                    <a:p>
                      <a:pPr marL="228600" indent="-228600">
                        <a:buAutoNum type="arabicPeriod"/>
                      </a:pPr>
                      <a:r>
                        <a:rPr lang="en-US" sz="900" spc="-10" dirty="0">
                          <a:effectLst/>
                          <a:latin typeface="Apple Braille" pitchFamily="2" charset="0"/>
                        </a:rPr>
                        <a:t>Deducting</a:t>
                      </a:r>
                      <a:r>
                        <a:rPr lang="en-US" sz="900" spc="-20" dirty="0">
                          <a:effectLst/>
                          <a:latin typeface="Apple Braille" pitchFamily="2" charset="0"/>
                        </a:rPr>
                        <a:t> </a:t>
                      </a:r>
                      <a:r>
                        <a:rPr lang="en-US" sz="900" spc="-10" dirty="0">
                          <a:effectLst/>
                          <a:latin typeface="Apple Braille" pitchFamily="2" charset="0"/>
                        </a:rPr>
                        <a:t>the</a:t>
                      </a:r>
                      <a:r>
                        <a:rPr lang="en-AE" sz="900" spc="-10" dirty="0">
                          <a:effectLst/>
                          <a:latin typeface="+mn-lt"/>
                        </a:rPr>
                        <a:t> </a:t>
                      </a:r>
                      <a:r>
                        <a:rPr lang="en-US" sz="900" dirty="0">
                          <a:effectLst/>
                          <a:latin typeface="Apple Braille" pitchFamily="2" charset="0"/>
                        </a:rPr>
                        <a:t>whole violation mark.</a:t>
                      </a:r>
                      <a:endParaRPr lang="en-AE" sz="900" dirty="0">
                        <a:effectLst/>
                        <a:latin typeface="+mn-lt"/>
                      </a:endParaRPr>
                    </a:p>
                    <a:p>
                      <a:pPr marL="228600" indent="-228600">
                        <a:buAutoNum type="arabicPeriod"/>
                      </a:pPr>
                      <a:r>
                        <a:rPr lang="en-US" sz="900" dirty="0">
                          <a:effectLst/>
                          <a:latin typeface="Apple Braille" pitchFamily="2" charset="0"/>
                        </a:rPr>
                        <a:t>Warning letter to be signed by the guardian </a:t>
                      </a:r>
                      <a:r>
                        <a:rPr lang="en-US" sz="900" spc="-20" dirty="0">
                          <a:effectLst/>
                          <a:latin typeface="Apple Braille" pitchFamily="2" charset="0"/>
                        </a:rPr>
                        <a:t>and </a:t>
                      </a:r>
                      <a:r>
                        <a:rPr lang="en-US" sz="900" dirty="0">
                          <a:effectLst/>
                          <a:latin typeface="Apple Braille" pitchFamily="2" charset="0"/>
                        </a:rPr>
                        <a:t>the student, or putting students in detention room from one to three</a:t>
                      </a:r>
                      <a:r>
                        <a:rPr lang="en-US" sz="900" spc="-5" dirty="0">
                          <a:effectLst/>
                          <a:latin typeface="Apple Braille" pitchFamily="2" charset="0"/>
                        </a:rPr>
                        <a:t> </a:t>
                      </a:r>
                      <a:r>
                        <a:rPr lang="en-US" sz="900" dirty="0">
                          <a:effectLst/>
                          <a:latin typeface="Apple Braille" pitchFamily="2" charset="0"/>
                        </a:rPr>
                        <a:t>days.</a:t>
                      </a:r>
                      <a:endParaRPr lang="en-AE" sz="900" dirty="0">
                        <a:effectLst/>
                      </a:endParaRPr>
                    </a:p>
                    <a:p>
                      <a:r>
                        <a:rPr lang="en-US" sz="1000" dirty="0">
                          <a:effectLst/>
                        </a:rPr>
                        <a:t> </a:t>
                      </a:r>
                      <a:endParaRPr lang="en-AE" sz="1000" dirty="0">
                        <a:effectLst/>
                      </a:endParaRPr>
                    </a:p>
                    <a:p>
                      <a:r>
                        <a:rPr lang="en-US" sz="1000" dirty="0">
                          <a:effectLst/>
                        </a:rPr>
                        <a:t> </a:t>
                      </a:r>
                      <a:endParaRPr lang="en-AE" sz="1000" dirty="0">
                        <a:effectLst/>
                      </a:endParaRPr>
                    </a:p>
                    <a:p>
                      <a:r>
                        <a:rPr lang="en-US" sz="1000" dirty="0">
                          <a:effectLst/>
                        </a:rPr>
                        <a:t> </a:t>
                      </a:r>
                      <a:endParaRPr lang="en-AE" sz="1000" dirty="0">
                        <a:effectLst/>
                      </a:endParaRPr>
                    </a:p>
                    <a:p>
                      <a:r>
                        <a:rPr lang="en-US" sz="1000" dirty="0">
                          <a:effectLst/>
                        </a:rPr>
                        <a:t> </a:t>
                      </a:r>
                      <a:endParaRPr lang="en-AE" sz="1000" dirty="0">
                        <a:effectLst/>
                      </a:endParaRPr>
                    </a:p>
                    <a:p>
                      <a:r>
                        <a:rPr lang="en-US" sz="1000" dirty="0">
                          <a:effectLst/>
                        </a:rPr>
                        <a:t> </a:t>
                      </a:r>
                      <a:endParaRPr lang="en-AE" sz="1000" dirty="0">
                        <a:effectLst/>
                      </a:endParaRPr>
                    </a:p>
                    <a:p>
                      <a:r>
                        <a:rPr lang="en-US" sz="1000" dirty="0">
                          <a:effectLst/>
                        </a:rPr>
                        <a:t> </a:t>
                      </a:r>
                      <a:endParaRPr lang="en-AE" sz="1000" dirty="0">
                        <a:effectLst/>
                      </a:endParaRPr>
                    </a:p>
                    <a:p>
                      <a:r>
                        <a:rPr lang="en-US" sz="1000" dirty="0">
                          <a:effectLst/>
                        </a:rPr>
                        <a:t> </a:t>
                      </a:r>
                      <a:endParaRPr lang="en-AE" sz="1000" dirty="0">
                        <a:effectLst/>
                      </a:endParaRPr>
                    </a:p>
                    <a:p>
                      <a:r>
                        <a:rPr lang="en-US" sz="1000" dirty="0">
                          <a:effectLst/>
                        </a:rPr>
                        <a:t> </a:t>
                      </a:r>
                      <a:endParaRPr lang="en-AE" sz="1000" dirty="0">
                        <a:effectLst/>
                      </a:endParaRPr>
                    </a:p>
                    <a:p>
                      <a:r>
                        <a:rPr lang="en-US" sz="1000" dirty="0">
                          <a:effectLst/>
                        </a:rPr>
                        <a:t> </a:t>
                      </a:r>
                      <a:endParaRPr lang="en-AE" sz="1000" dirty="0">
                        <a:effectLst/>
                      </a:endParaRPr>
                    </a:p>
                    <a:p>
                      <a:r>
                        <a:rPr lang="en-US" sz="1000" dirty="0">
                          <a:effectLst/>
                        </a:rPr>
                        <a:t> </a:t>
                      </a:r>
                      <a:endParaRPr lang="en-AE"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185" marR="64185" marT="0" marB="0"/>
                </a:tc>
                <a:tc>
                  <a:txBody>
                    <a:bodyPr/>
                    <a:lstStyle/>
                    <a:p>
                      <a:endParaRPr lang="en-US" sz="1000" spc="-10" dirty="0">
                        <a:effectLst/>
                      </a:endParaRPr>
                    </a:p>
                    <a:p>
                      <a:r>
                        <a:rPr lang="en-US" sz="900" dirty="0">
                          <a:effectLst/>
                          <a:latin typeface="Apple Braille" pitchFamily="2" charset="0"/>
                        </a:rPr>
                        <a:t>1. Putting students in detention room from one to three days with homework and classwork.</a:t>
                      </a:r>
                      <a:endParaRPr lang="en-AE" sz="900" dirty="0">
                        <a:effectLst/>
                      </a:endParaRPr>
                    </a:p>
                    <a:p>
                      <a:r>
                        <a:rPr lang="en-US" sz="900" dirty="0">
                          <a:effectLst/>
                          <a:latin typeface="Apple Braille" pitchFamily="2" charset="0"/>
                        </a:rPr>
                        <a:t> </a:t>
                      </a:r>
                    </a:p>
                    <a:p>
                      <a:r>
                        <a:rPr lang="en-US" sz="900" dirty="0">
                          <a:effectLst/>
                          <a:latin typeface="Apple Braille" pitchFamily="2" charset="0"/>
                        </a:rPr>
                        <a:t>2. Final warning</a:t>
                      </a:r>
                      <a:endParaRPr lang="en-AE"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185" marR="64185" marT="0" marB="0"/>
                </a:tc>
                <a:tc>
                  <a:txBody>
                    <a:bodyPr/>
                    <a:lstStyle/>
                    <a:p>
                      <a:r>
                        <a:rPr lang="en-US" sz="1000" dirty="0">
                          <a:effectLst/>
                        </a:rPr>
                        <a:t> </a:t>
                      </a:r>
                      <a:endParaRPr lang="en-AE" sz="1000" dirty="0">
                        <a:effectLst/>
                      </a:endParaRPr>
                    </a:p>
                    <a:p>
                      <a:pPr marL="228600" indent="-228600">
                        <a:lnSpc>
                          <a:spcPts val="1350"/>
                        </a:lnSpc>
                        <a:spcBef>
                          <a:spcPts val="530"/>
                        </a:spcBef>
                        <a:buAutoNum type="arabicPeriod"/>
                        <a:tabLst>
                          <a:tab pos="184785" algn="l"/>
                        </a:tabLst>
                      </a:pPr>
                      <a:r>
                        <a:rPr lang="en-US" sz="900" dirty="0">
                          <a:effectLst/>
                          <a:latin typeface="Apple Braille" pitchFamily="2" charset="0"/>
                        </a:rPr>
                        <a:t>Transferring the student</a:t>
                      </a:r>
                      <a:r>
                        <a:rPr lang="en-US" sz="900" spc="-10" dirty="0">
                          <a:effectLst/>
                          <a:latin typeface="Apple Braille" pitchFamily="2" charset="0"/>
                        </a:rPr>
                        <a:t> </a:t>
                      </a:r>
                      <a:r>
                        <a:rPr lang="en-US" sz="900" dirty="0">
                          <a:effectLst/>
                          <a:latin typeface="Apple Braille" pitchFamily="2" charset="0"/>
                        </a:rPr>
                        <a:t>to</a:t>
                      </a:r>
                      <a:r>
                        <a:rPr lang="en-AE" sz="900" dirty="0">
                          <a:effectLst/>
                        </a:rPr>
                        <a:t> </a:t>
                      </a:r>
                      <a:r>
                        <a:rPr lang="en-US" sz="900" dirty="0">
                          <a:effectLst/>
                          <a:latin typeface="Apple Braille" pitchFamily="2" charset="0"/>
                        </a:rPr>
                        <a:t>another section.</a:t>
                      </a:r>
                      <a:endParaRPr lang="en-AE" sz="900" dirty="0">
                        <a:effectLst/>
                      </a:endParaRPr>
                    </a:p>
                    <a:p>
                      <a:pPr marL="228600" indent="-228600">
                        <a:lnSpc>
                          <a:spcPts val="1350"/>
                        </a:lnSpc>
                        <a:spcBef>
                          <a:spcPts val="530"/>
                        </a:spcBef>
                        <a:buAutoNum type="arabicPeriod"/>
                        <a:tabLst>
                          <a:tab pos="184785" algn="l"/>
                        </a:tabLst>
                      </a:pPr>
                      <a:r>
                        <a:rPr lang="en-US" sz="900" dirty="0">
                          <a:effectLst/>
                          <a:latin typeface="Apple Braille" pitchFamily="2" charset="0"/>
                        </a:rPr>
                        <a:t>2-Case Study by the Social worker and Transfer the case</a:t>
                      </a:r>
                      <a:r>
                        <a:rPr lang="en-US" sz="900" spc="-80" dirty="0">
                          <a:effectLst/>
                          <a:latin typeface="Apple Braille" pitchFamily="2" charset="0"/>
                        </a:rPr>
                        <a:t> </a:t>
                      </a:r>
                      <a:r>
                        <a:rPr lang="en-US" sz="900" dirty="0">
                          <a:effectLst/>
                          <a:latin typeface="Apple Braille" pitchFamily="2" charset="0"/>
                        </a:rPr>
                        <a:t>to Educational Committee to implement procedures to reduce negative</a:t>
                      </a:r>
                      <a:r>
                        <a:rPr lang="en-US" sz="900" spc="-20" dirty="0">
                          <a:effectLst/>
                          <a:latin typeface="Apple Braille" pitchFamily="2" charset="0"/>
                        </a:rPr>
                        <a:t> </a:t>
                      </a:r>
                      <a:r>
                        <a:rPr lang="en-US" sz="900" dirty="0">
                          <a:effectLst/>
                          <a:latin typeface="Apple Braille" pitchFamily="2" charset="0"/>
                        </a:rPr>
                        <a:t>behavior.</a:t>
                      </a:r>
                      <a:endParaRPr lang="en-AE" sz="900" dirty="0">
                        <a:effectLst/>
                      </a:endParaRPr>
                    </a:p>
                    <a:p>
                      <a:pPr marL="228600" indent="-228600">
                        <a:lnSpc>
                          <a:spcPts val="1350"/>
                        </a:lnSpc>
                        <a:spcBef>
                          <a:spcPts val="530"/>
                        </a:spcBef>
                        <a:buAutoNum type="arabicPeriod"/>
                        <a:tabLst>
                          <a:tab pos="184785" algn="l"/>
                        </a:tabLst>
                      </a:pPr>
                      <a:r>
                        <a:rPr lang="en-US" sz="900" dirty="0">
                          <a:effectLst/>
                          <a:latin typeface="Apple Braille" pitchFamily="2" charset="0"/>
                        </a:rPr>
                        <a:t>Transfer the case to third level violations.</a:t>
                      </a:r>
                      <a:endParaRPr lang="en-AE"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185" marR="64185" marT="0" marB="0"/>
                </a:tc>
                <a:extLst>
                  <a:ext uri="{0D108BD9-81ED-4DB2-BD59-A6C34878D82A}">
                    <a16:rowId xmlns:a16="http://schemas.microsoft.com/office/drawing/2014/main" val="3613221335"/>
                  </a:ext>
                </a:extLst>
              </a:tr>
            </a:tbl>
          </a:graphicData>
        </a:graphic>
      </p:graphicFrame>
    </p:spTree>
    <p:extLst>
      <p:ext uri="{BB962C8B-B14F-4D97-AF65-F5344CB8AC3E}">
        <p14:creationId xmlns:p14="http://schemas.microsoft.com/office/powerpoint/2010/main" val="196003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AE"/>
          </a:p>
        </p:txBody>
      </p:sp>
      <p:sp>
        <p:nvSpPr>
          <p:cNvPr id="21" name="Rectangle 2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AE"/>
          </a:p>
        </p:txBody>
      </p:sp>
      <p:sp>
        <p:nvSpPr>
          <p:cNvPr id="23" name="Rectangle 2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E"/>
          </a:p>
        </p:txBody>
      </p:sp>
      <p:grpSp>
        <p:nvGrpSpPr>
          <p:cNvPr id="25" name="Group 2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diagram of a mission&#10;&#10;AI-generated content may be incorrect.">
            <a:extLst>
              <a:ext uri="{FF2B5EF4-FFF2-40B4-BE49-F238E27FC236}">
                <a16:creationId xmlns:a16="http://schemas.microsoft.com/office/drawing/2014/main" id="{59A7C79B-DFB6-C1B8-084E-DB91BCBE2B72}"/>
              </a:ext>
            </a:extLst>
          </p:cNvPr>
          <p:cNvPicPr>
            <a:picLocks noGrp="1" noChangeAspect="1"/>
          </p:cNvPicPr>
          <p:nvPr>
            <p:ph idx="1"/>
          </p:nvPr>
        </p:nvPicPr>
        <p:blipFill>
          <a:blip r:embed="rId2"/>
          <a:srcRect l="1"/>
          <a:stretch>
            <a:fillRect/>
          </a:stretch>
        </p:blipFill>
        <p:spPr>
          <a:xfrm>
            <a:off x="20" y="-22"/>
            <a:ext cx="12191977" cy="6858022"/>
          </a:xfrm>
          <a:prstGeom prst="rect">
            <a:avLst/>
          </a:prstGeom>
        </p:spPr>
      </p:pic>
      <p:sp>
        <p:nvSpPr>
          <p:cNvPr id="32" name="Rectangle 3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C5EFC-0CF3-BA48-AAD9-4A479EF81418}"/>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cap="all" spc="-100" dirty="0">
                <a:solidFill>
                  <a:srgbClr val="7030A0"/>
                </a:solidFill>
              </a:rPr>
              <a:t>Sais</a:t>
            </a:r>
            <a:br>
              <a:rPr lang="en-US" sz="6000" cap="all" spc="-100" dirty="0">
                <a:solidFill>
                  <a:srgbClr val="7030A0"/>
                </a:solidFill>
              </a:rPr>
            </a:br>
            <a:r>
              <a:rPr lang="en-US" sz="6000" cap="all" spc="-100" dirty="0">
                <a:solidFill>
                  <a:srgbClr val="7030A0"/>
                </a:solidFill>
              </a:rPr>
              <a:t>Mission</a:t>
            </a:r>
          </a:p>
        </p:txBody>
      </p:sp>
      <p:sp>
        <p:nvSpPr>
          <p:cNvPr id="34" name="Rectangle 3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035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 whiteboard&#10;&#10;Description automatically generated">
            <a:extLst>
              <a:ext uri="{FF2B5EF4-FFF2-40B4-BE49-F238E27FC236}">
                <a16:creationId xmlns:a16="http://schemas.microsoft.com/office/drawing/2014/main" id="{38318D25-9CE6-2640-9E8A-3A917E35E948}"/>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506300" y="520276"/>
            <a:ext cx="11180875" cy="5874299"/>
          </a:xfrm>
          <a:prstGeom prst="rect">
            <a:avLst/>
          </a:prstGeom>
        </p:spPr>
      </p:pic>
      <p:sp>
        <p:nvSpPr>
          <p:cNvPr id="2" name="Title 1">
            <a:extLst>
              <a:ext uri="{FF2B5EF4-FFF2-40B4-BE49-F238E27FC236}">
                <a16:creationId xmlns:a16="http://schemas.microsoft.com/office/drawing/2014/main" id="{43F60D6E-82CA-7849-B7B7-ABD3D0B38DD3}"/>
              </a:ext>
            </a:extLst>
          </p:cNvPr>
          <p:cNvSpPr>
            <a:spLocks noGrp="1"/>
          </p:cNvSpPr>
          <p:nvPr>
            <p:ph type="title"/>
          </p:nvPr>
        </p:nvSpPr>
        <p:spPr>
          <a:xfrm>
            <a:off x="1066800" y="338116"/>
            <a:ext cx="10058400" cy="1371600"/>
          </a:xfrm>
        </p:spPr>
        <p:txBody>
          <a:bodyPr/>
          <a:lstStyle/>
          <a:p>
            <a:r>
              <a:rPr lang="en-AE" dirty="0"/>
              <a:t>Conduct Violations (3)</a:t>
            </a:r>
          </a:p>
        </p:txBody>
      </p:sp>
      <p:sp>
        <p:nvSpPr>
          <p:cNvPr id="3" name="Content Placeholder 2">
            <a:extLst>
              <a:ext uri="{FF2B5EF4-FFF2-40B4-BE49-F238E27FC236}">
                <a16:creationId xmlns:a16="http://schemas.microsoft.com/office/drawing/2014/main" id="{2C03B070-0AFB-0842-A8C2-51D980B8DEDA}"/>
              </a:ext>
            </a:extLst>
          </p:cNvPr>
          <p:cNvSpPr>
            <a:spLocks noGrp="1"/>
          </p:cNvSpPr>
          <p:nvPr>
            <p:ph idx="1"/>
          </p:nvPr>
        </p:nvSpPr>
        <p:spPr>
          <a:xfrm>
            <a:off x="1066800" y="2127333"/>
            <a:ext cx="10058400" cy="3849624"/>
          </a:xfrm>
        </p:spPr>
        <p:txBody>
          <a:bodyPr>
            <a:noAutofit/>
          </a:bodyPr>
          <a:lstStyle/>
          <a:p>
            <a:r>
              <a:rPr lang="en-US" sz="900" b="1" dirty="0">
                <a:latin typeface="Apple Braille" pitchFamily="2" charset="0"/>
              </a:rPr>
              <a:t>3.1</a:t>
            </a:r>
            <a:r>
              <a:rPr lang="en-US" sz="900" dirty="0">
                <a:latin typeface="Apple Braille" pitchFamily="2" charset="0"/>
              </a:rPr>
              <a:t> Repetition of any of the second level violations.</a:t>
            </a:r>
            <a:endParaRPr lang="en-AE" sz="900" dirty="0"/>
          </a:p>
          <a:p>
            <a:r>
              <a:rPr lang="en-US" sz="900" b="1" dirty="0">
                <a:latin typeface="Apple Braille" pitchFamily="2" charset="0"/>
              </a:rPr>
              <a:t>3.2</a:t>
            </a:r>
            <a:r>
              <a:rPr lang="en-US" sz="900" dirty="0">
                <a:latin typeface="Apple Braille" pitchFamily="2" charset="0"/>
              </a:rPr>
              <a:t> Bringing, possessing, showing or promoting any unlicensed material or media against community values, morals and public regulations.</a:t>
            </a:r>
            <a:endParaRPr lang="en-AE" sz="900" dirty="0"/>
          </a:p>
          <a:p>
            <a:r>
              <a:rPr lang="en-US" sz="900" b="1" dirty="0">
                <a:latin typeface="Apple Braille" pitchFamily="2" charset="0"/>
              </a:rPr>
              <a:t>3.3</a:t>
            </a:r>
            <a:r>
              <a:rPr lang="en-US" sz="900" dirty="0">
                <a:latin typeface="Apple Braille" pitchFamily="2" charset="0"/>
              </a:rPr>
              <a:t> Defamation of colleagues and school staff and abusing them.</a:t>
            </a:r>
            <a:endParaRPr lang="en-AE" sz="900" dirty="0"/>
          </a:p>
          <a:p>
            <a:r>
              <a:rPr lang="en-US" sz="900" b="1" dirty="0">
                <a:latin typeface="Apple Braille" pitchFamily="2" charset="0"/>
              </a:rPr>
              <a:t>3.4</a:t>
            </a:r>
            <a:r>
              <a:rPr lang="en-US" sz="900" dirty="0">
                <a:latin typeface="Apple Braille" pitchFamily="2" charset="0"/>
              </a:rPr>
              <a:t> Possessing of white weapons inside the school.</a:t>
            </a:r>
            <a:endParaRPr lang="en-AE" sz="900" dirty="0"/>
          </a:p>
          <a:p>
            <a:r>
              <a:rPr lang="en-US" sz="900" b="1" dirty="0">
                <a:latin typeface="Apple Braille" pitchFamily="2" charset="0"/>
              </a:rPr>
              <a:t>3.5</a:t>
            </a:r>
            <a:r>
              <a:rPr lang="en-US" sz="900" dirty="0">
                <a:latin typeface="Apple Braille" pitchFamily="2" charset="0"/>
              </a:rPr>
              <a:t> Sexual harassment inside the school.</a:t>
            </a:r>
            <a:endParaRPr lang="en-AE" sz="900" dirty="0"/>
          </a:p>
          <a:p>
            <a:r>
              <a:rPr lang="en-US" sz="900" b="1" dirty="0">
                <a:latin typeface="Apple Braille" pitchFamily="2" charset="0"/>
              </a:rPr>
              <a:t>3.6</a:t>
            </a:r>
            <a:r>
              <a:rPr lang="en-US" sz="900" dirty="0">
                <a:latin typeface="Apple Braille" pitchFamily="2" charset="0"/>
              </a:rPr>
              <a:t> Physical abuse against school staff and students (bullying).</a:t>
            </a:r>
            <a:endParaRPr lang="en-AE" sz="900" dirty="0"/>
          </a:p>
          <a:p>
            <a:r>
              <a:rPr lang="en-US" sz="900" b="1" dirty="0">
                <a:latin typeface="Apple Braille" pitchFamily="2" charset="0"/>
              </a:rPr>
              <a:t>3.7</a:t>
            </a:r>
            <a:r>
              <a:rPr lang="en-US" sz="900" dirty="0">
                <a:latin typeface="Apple Braille" pitchFamily="2" charset="0"/>
              </a:rPr>
              <a:t> Stealing or covering it up.</a:t>
            </a:r>
            <a:endParaRPr lang="en-AE" sz="900" dirty="0"/>
          </a:p>
          <a:p>
            <a:r>
              <a:rPr lang="en-US" sz="900" b="1" dirty="0">
                <a:latin typeface="Apple Braille" pitchFamily="2" charset="0"/>
              </a:rPr>
              <a:t>3.8</a:t>
            </a:r>
            <a:r>
              <a:rPr lang="en-US" sz="900" dirty="0">
                <a:latin typeface="Apple Braille" pitchFamily="2" charset="0"/>
              </a:rPr>
              <a:t> Destruction and damaging school equipment, devices, tools and facilities.</a:t>
            </a:r>
            <a:endParaRPr lang="en-AE" sz="900" dirty="0"/>
          </a:p>
          <a:p>
            <a:r>
              <a:rPr lang="en-US" sz="900" b="1" dirty="0">
                <a:latin typeface="Apple Braille" pitchFamily="2" charset="0"/>
              </a:rPr>
              <a:t>3.9</a:t>
            </a:r>
            <a:r>
              <a:rPr lang="en-US" sz="900" dirty="0">
                <a:latin typeface="Apple Braille" pitchFamily="2" charset="0"/>
              </a:rPr>
              <a:t>  Offending religions or inciting sedition in the school.</a:t>
            </a:r>
            <a:endParaRPr lang="en-AE" sz="900" dirty="0"/>
          </a:p>
          <a:p>
            <a:r>
              <a:rPr lang="en-US" sz="900" b="1" dirty="0">
                <a:latin typeface="Apple Braille" pitchFamily="2" charset="0"/>
              </a:rPr>
              <a:t>3.10 </a:t>
            </a:r>
            <a:r>
              <a:rPr lang="en-US" sz="900" dirty="0">
                <a:latin typeface="Apple Braille" pitchFamily="2" charset="0"/>
              </a:rPr>
              <a:t>All similar offences according to the report of the educational committee.</a:t>
            </a:r>
            <a:endParaRPr lang="en-AE" sz="900" dirty="0"/>
          </a:p>
          <a:p>
            <a:endParaRPr lang="en-AE" sz="900" dirty="0"/>
          </a:p>
        </p:txBody>
      </p:sp>
    </p:spTree>
    <p:extLst>
      <p:ext uri="{BB962C8B-B14F-4D97-AF65-F5344CB8AC3E}">
        <p14:creationId xmlns:p14="http://schemas.microsoft.com/office/powerpoint/2010/main" val="1253424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 whiteboard&#10;&#10;Description automatically generated">
            <a:extLst>
              <a:ext uri="{FF2B5EF4-FFF2-40B4-BE49-F238E27FC236}">
                <a16:creationId xmlns:a16="http://schemas.microsoft.com/office/drawing/2014/main" id="{38318D25-9CE6-2640-9E8A-3A917E35E948}"/>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506300" y="520276"/>
            <a:ext cx="11180875" cy="5874299"/>
          </a:xfrm>
          <a:prstGeom prst="rect">
            <a:avLst/>
          </a:prstGeom>
        </p:spPr>
      </p:pic>
      <p:sp>
        <p:nvSpPr>
          <p:cNvPr id="2" name="Title 1">
            <a:extLst>
              <a:ext uri="{FF2B5EF4-FFF2-40B4-BE49-F238E27FC236}">
                <a16:creationId xmlns:a16="http://schemas.microsoft.com/office/drawing/2014/main" id="{43F60D6E-82CA-7849-B7B7-ABD3D0B38DD3}"/>
              </a:ext>
            </a:extLst>
          </p:cNvPr>
          <p:cNvSpPr>
            <a:spLocks noGrp="1"/>
          </p:cNvSpPr>
          <p:nvPr>
            <p:ph type="title"/>
          </p:nvPr>
        </p:nvSpPr>
        <p:spPr>
          <a:xfrm>
            <a:off x="1066800" y="338116"/>
            <a:ext cx="10618900" cy="1371600"/>
          </a:xfrm>
        </p:spPr>
        <p:txBody>
          <a:bodyPr/>
          <a:lstStyle/>
          <a:p>
            <a:r>
              <a:rPr lang="en-US" b="1" i="1" u="sng" dirty="0"/>
              <a:t>Procedures to deal with the violation</a:t>
            </a:r>
            <a:r>
              <a:rPr lang="en-AE" dirty="0"/>
              <a:t> </a:t>
            </a:r>
          </a:p>
        </p:txBody>
      </p:sp>
      <p:graphicFrame>
        <p:nvGraphicFramePr>
          <p:cNvPr id="6" name="Content Placeholder 5">
            <a:extLst>
              <a:ext uri="{FF2B5EF4-FFF2-40B4-BE49-F238E27FC236}">
                <a16:creationId xmlns:a16="http://schemas.microsoft.com/office/drawing/2014/main" id="{A6059AC8-C638-B340-8A0B-0D561AEF79F8}"/>
              </a:ext>
            </a:extLst>
          </p:cNvPr>
          <p:cNvGraphicFramePr>
            <a:graphicFrameLocks noGrp="1"/>
          </p:cNvGraphicFramePr>
          <p:nvPr>
            <p:ph idx="1"/>
            <p:extLst>
              <p:ext uri="{D42A27DB-BD31-4B8C-83A1-F6EECF244321}">
                <p14:modId xmlns:p14="http://schemas.microsoft.com/office/powerpoint/2010/main" val="3728976560"/>
              </p:ext>
            </p:extLst>
          </p:nvPr>
        </p:nvGraphicFramePr>
        <p:xfrm>
          <a:off x="3057617" y="1709716"/>
          <a:ext cx="6076765" cy="2682240"/>
        </p:xfrm>
        <a:graphic>
          <a:graphicData uri="http://schemas.openxmlformats.org/drawingml/2006/table">
            <a:tbl>
              <a:tblPr firstRow="1" firstCol="1" bandRow="1">
                <a:tableStyleId>{5C22544A-7EE6-4342-B048-85BDC9FD1C3A}</a:tableStyleId>
              </a:tblPr>
              <a:tblGrid>
                <a:gridCol w="1532401">
                  <a:extLst>
                    <a:ext uri="{9D8B030D-6E8A-4147-A177-3AD203B41FA5}">
                      <a16:colId xmlns:a16="http://schemas.microsoft.com/office/drawing/2014/main" val="1662486488"/>
                    </a:ext>
                  </a:extLst>
                </a:gridCol>
                <a:gridCol w="1615774">
                  <a:extLst>
                    <a:ext uri="{9D8B030D-6E8A-4147-A177-3AD203B41FA5}">
                      <a16:colId xmlns:a16="http://schemas.microsoft.com/office/drawing/2014/main" val="2301888436"/>
                    </a:ext>
                  </a:extLst>
                </a:gridCol>
                <a:gridCol w="1579372">
                  <a:extLst>
                    <a:ext uri="{9D8B030D-6E8A-4147-A177-3AD203B41FA5}">
                      <a16:colId xmlns:a16="http://schemas.microsoft.com/office/drawing/2014/main" val="101731547"/>
                    </a:ext>
                  </a:extLst>
                </a:gridCol>
                <a:gridCol w="1349218">
                  <a:extLst>
                    <a:ext uri="{9D8B030D-6E8A-4147-A177-3AD203B41FA5}">
                      <a16:colId xmlns:a16="http://schemas.microsoft.com/office/drawing/2014/main" val="3282763332"/>
                    </a:ext>
                  </a:extLst>
                </a:gridCol>
              </a:tblGrid>
              <a:tr h="389084">
                <a:tc>
                  <a:txBody>
                    <a:bodyPr/>
                    <a:lstStyle/>
                    <a:p>
                      <a:r>
                        <a:rPr lang="en-US" sz="800">
                          <a:solidFill>
                            <a:schemeClr val="tx1"/>
                          </a:solidFill>
                          <a:effectLst/>
                        </a:rPr>
                        <a:t> </a:t>
                      </a:r>
                      <a:endParaRPr lang="en-AE" sz="800">
                        <a:solidFill>
                          <a:schemeClr val="tx1"/>
                        </a:solidFill>
                        <a:effectLst/>
                      </a:endParaRPr>
                    </a:p>
                    <a:p>
                      <a:r>
                        <a:rPr lang="en-US" sz="800">
                          <a:solidFill>
                            <a:schemeClr val="tx1"/>
                          </a:solidFill>
                          <a:effectLst/>
                        </a:rPr>
                        <a:t> </a:t>
                      </a:r>
                      <a:endParaRPr lang="en-AE" sz="800">
                        <a:solidFill>
                          <a:schemeClr val="tx1"/>
                        </a:solidFill>
                        <a:effectLst/>
                      </a:endParaRPr>
                    </a:p>
                    <a:p>
                      <a:r>
                        <a:rPr lang="en-US" sz="800">
                          <a:solidFill>
                            <a:schemeClr val="tx1"/>
                          </a:solidFill>
                          <a:effectLst/>
                        </a:rPr>
                        <a:t> </a:t>
                      </a:r>
                      <a:endParaRPr lang="en-AE" sz="800">
                        <a:solidFill>
                          <a:schemeClr val="tx1"/>
                        </a:solidFill>
                        <a:effectLst/>
                      </a:endParaRPr>
                    </a:p>
                    <a:p>
                      <a:pPr algn="ctr"/>
                      <a:r>
                        <a:rPr lang="en-US" sz="800">
                          <a:solidFill>
                            <a:schemeClr val="tx1"/>
                          </a:solidFill>
                          <a:effectLst/>
                        </a:rPr>
                        <a:t>First time</a:t>
                      </a:r>
                      <a:endParaRPr lang="en-AE" sz="8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9215" marR="49215" marT="0" marB="0">
                    <a:solidFill>
                      <a:schemeClr val="accent1">
                        <a:lumMod val="60000"/>
                        <a:lumOff val="40000"/>
                      </a:schemeClr>
                    </a:solidFill>
                  </a:tcPr>
                </a:tc>
                <a:tc>
                  <a:txBody>
                    <a:bodyPr/>
                    <a:lstStyle/>
                    <a:p>
                      <a:r>
                        <a:rPr lang="en-US" sz="800">
                          <a:solidFill>
                            <a:schemeClr val="tx1"/>
                          </a:solidFill>
                          <a:effectLst/>
                        </a:rPr>
                        <a:t> </a:t>
                      </a:r>
                      <a:endParaRPr lang="en-AE" sz="800">
                        <a:solidFill>
                          <a:schemeClr val="tx1"/>
                        </a:solidFill>
                        <a:effectLst/>
                      </a:endParaRPr>
                    </a:p>
                    <a:p>
                      <a:r>
                        <a:rPr lang="en-US" sz="800">
                          <a:solidFill>
                            <a:schemeClr val="tx1"/>
                          </a:solidFill>
                          <a:effectLst/>
                        </a:rPr>
                        <a:t> </a:t>
                      </a:r>
                      <a:endParaRPr lang="en-AE" sz="800">
                        <a:solidFill>
                          <a:schemeClr val="tx1"/>
                        </a:solidFill>
                        <a:effectLst/>
                      </a:endParaRPr>
                    </a:p>
                    <a:p>
                      <a:r>
                        <a:rPr lang="en-US" sz="800">
                          <a:solidFill>
                            <a:schemeClr val="tx1"/>
                          </a:solidFill>
                          <a:effectLst/>
                        </a:rPr>
                        <a:t> </a:t>
                      </a:r>
                      <a:endParaRPr lang="en-AE" sz="800">
                        <a:solidFill>
                          <a:schemeClr val="tx1"/>
                        </a:solidFill>
                        <a:effectLst/>
                      </a:endParaRPr>
                    </a:p>
                    <a:p>
                      <a:r>
                        <a:rPr lang="en-US" sz="800">
                          <a:solidFill>
                            <a:schemeClr val="tx1"/>
                          </a:solidFill>
                          <a:effectLst/>
                        </a:rPr>
                        <a:t>First repetition</a:t>
                      </a:r>
                      <a:endParaRPr lang="en-AE" sz="8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9215" marR="49215" marT="0" marB="0">
                    <a:solidFill>
                      <a:schemeClr val="accent1">
                        <a:lumMod val="60000"/>
                        <a:lumOff val="40000"/>
                      </a:schemeClr>
                    </a:solidFill>
                  </a:tcPr>
                </a:tc>
                <a:tc>
                  <a:txBody>
                    <a:bodyPr/>
                    <a:lstStyle/>
                    <a:p>
                      <a:r>
                        <a:rPr lang="en-US" sz="800">
                          <a:solidFill>
                            <a:schemeClr val="tx1"/>
                          </a:solidFill>
                          <a:effectLst/>
                        </a:rPr>
                        <a:t> </a:t>
                      </a:r>
                      <a:endParaRPr lang="en-AE" sz="800">
                        <a:solidFill>
                          <a:schemeClr val="tx1"/>
                        </a:solidFill>
                        <a:effectLst/>
                      </a:endParaRPr>
                    </a:p>
                    <a:p>
                      <a:r>
                        <a:rPr lang="en-US" sz="800">
                          <a:solidFill>
                            <a:schemeClr val="tx1"/>
                          </a:solidFill>
                          <a:effectLst/>
                        </a:rPr>
                        <a:t> </a:t>
                      </a:r>
                      <a:endParaRPr lang="en-AE" sz="800">
                        <a:solidFill>
                          <a:schemeClr val="tx1"/>
                        </a:solidFill>
                        <a:effectLst/>
                      </a:endParaRPr>
                    </a:p>
                    <a:p>
                      <a:r>
                        <a:rPr lang="en-US" sz="800">
                          <a:solidFill>
                            <a:schemeClr val="tx1"/>
                          </a:solidFill>
                          <a:effectLst/>
                        </a:rPr>
                        <a:t> </a:t>
                      </a:r>
                      <a:endParaRPr lang="en-AE" sz="800">
                        <a:solidFill>
                          <a:schemeClr val="tx1"/>
                        </a:solidFill>
                        <a:effectLst/>
                      </a:endParaRPr>
                    </a:p>
                    <a:p>
                      <a:r>
                        <a:rPr lang="en-US" sz="800">
                          <a:solidFill>
                            <a:schemeClr val="tx1"/>
                          </a:solidFill>
                          <a:effectLst/>
                        </a:rPr>
                        <a:t>Second repetition</a:t>
                      </a:r>
                      <a:endParaRPr lang="en-AE" sz="8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9215" marR="49215" marT="0" marB="0">
                    <a:solidFill>
                      <a:schemeClr val="accent1">
                        <a:lumMod val="60000"/>
                        <a:lumOff val="40000"/>
                      </a:schemeClr>
                    </a:solidFill>
                  </a:tcPr>
                </a:tc>
                <a:tc>
                  <a:txBody>
                    <a:bodyPr/>
                    <a:lstStyle/>
                    <a:p>
                      <a:r>
                        <a:rPr lang="en-US" sz="800" dirty="0">
                          <a:solidFill>
                            <a:schemeClr val="tx1"/>
                          </a:solidFill>
                          <a:effectLst/>
                        </a:rPr>
                        <a:t> </a:t>
                      </a:r>
                      <a:endParaRPr lang="en-AE" sz="800" dirty="0">
                        <a:solidFill>
                          <a:schemeClr val="tx1"/>
                        </a:solidFill>
                        <a:effectLst/>
                      </a:endParaRPr>
                    </a:p>
                    <a:p>
                      <a:r>
                        <a:rPr lang="en-US" sz="800" dirty="0">
                          <a:solidFill>
                            <a:schemeClr val="tx1"/>
                          </a:solidFill>
                          <a:effectLst/>
                        </a:rPr>
                        <a:t> </a:t>
                      </a:r>
                      <a:endParaRPr lang="en-AE" sz="800" dirty="0">
                        <a:solidFill>
                          <a:schemeClr val="tx1"/>
                        </a:solidFill>
                        <a:effectLst/>
                      </a:endParaRPr>
                    </a:p>
                    <a:p>
                      <a:r>
                        <a:rPr lang="en-US" sz="800" dirty="0">
                          <a:solidFill>
                            <a:schemeClr val="tx1"/>
                          </a:solidFill>
                          <a:effectLst/>
                        </a:rPr>
                        <a:t> </a:t>
                      </a:r>
                      <a:endParaRPr lang="en-AE" sz="800" dirty="0">
                        <a:solidFill>
                          <a:schemeClr val="tx1"/>
                        </a:solidFill>
                        <a:effectLst/>
                      </a:endParaRPr>
                    </a:p>
                    <a:p>
                      <a:r>
                        <a:rPr lang="en-US" sz="800" dirty="0">
                          <a:solidFill>
                            <a:schemeClr val="tx1"/>
                          </a:solidFill>
                          <a:effectLst/>
                        </a:rPr>
                        <a:t>Third repetition</a:t>
                      </a:r>
                      <a:endParaRPr lang="en-AE" sz="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9215" marR="49215" marT="0" marB="0">
                    <a:solidFill>
                      <a:schemeClr val="accent1">
                        <a:lumMod val="60000"/>
                        <a:lumOff val="40000"/>
                      </a:schemeClr>
                    </a:solidFill>
                  </a:tcPr>
                </a:tc>
                <a:extLst>
                  <a:ext uri="{0D108BD9-81ED-4DB2-BD59-A6C34878D82A}">
                    <a16:rowId xmlns:a16="http://schemas.microsoft.com/office/drawing/2014/main" val="3404078087"/>
                  </a:ext>
                </a:extLst>
              </a:tr>
              <a:tr h="1810684">
                <a:tc>
                  <a:txBody>
                    <a:bodyPr/>
                    <a:lstStyle/>
                    <a:p>
                      <a:r>
                        <a:rPr lang="en-US" sz="800" dirty="0">
                          <a:solidFill>
                            <a:schemeClr val="tx1"/>
                          </a:solidFill>
                          <a:effectLst/>
                        </a:rPr>
                        <a:t> </a:t>
                      </a:r>
                      <a:r>
                        <a:rPr lang="en-US" sz="800" b="0" dirty="0">
                          <a:solidFill>
                            <a:schemeClr val="tx1"/>
                          </a:solidFill>
                          <a:effectLst/>
                        </a:rPr>
                        <a:t> </a:t>
                      </a:r>
                      <a:endParaRPr lang="en-AE" sz="800" b="0" dirty="0">
                        <a:solidFill>
                          <a:schemeClr val="tx1"/>
                        </a:solidFill>
                        <a:effectLst/>
                      </a:endParaRPr>
                    </a:p>
                    <a:p>
                      <a:r>
                        <a:rPr lang="en-US" sz="800" b="0" dirty="0">
                          <a:solidFill>
                            <a:schemeClr val="tx1"/>
                          </a:solidFill>
                          <a:effectLst/>
                        </a:rPr>
                        <a:t>1. Meeting the Educational Committee to make a decision.</a:t>
                      </a:r>
                    </a:p>
                    <a:p>
                      <a:r>
                        <a:rPr lang="en-US" sz="800" b="0" dirty="0">
                          <a:solidFill>
                            <a:schemeClr val="tx1"/>
                          </a:solidFill>
                          <a:effectLst/>
                        </a:rPr>
                        <a:t>2. Calling the guardian for meeting to sign the final decision.</a:t>
                      </a:r>
                    </a:p>
                    <a:p>
                      <a:r>
                        <a:rPr lang="en-US" sz="800" b="0" dirty="0">
                          <a:solidFill>
                            <a:schemeClr val="tx1"/>
                          </a:solidFill>
                          <a:effectLst/>
                        </a:rPr>
                        <a:t>3. Deducting whole violation mark</a:t>
                      </a:r>
                      <a:endParaRPr lang="en-AE" sz="800" b="0" dirty="0">
                        <a:solidFill>
                          <a:schemeClr val="tx1"/>
                        </a:solidFill>
                        <a:effectLst/>
                      </a:endParaRPr>
                    </a:p>
                    <a:p>
                      <a:r>
                        <a:rPr lang="en-US" sz="800" dirty="0">
                          <a:solidFill>
                            <a:schemeClr val="tx1"/>
                          </a:solidFill>
                          <a:effectLst/>
                        </a:rPr>
                        <a:t> </a:t>
                      </a:r>
                      <a:endParaRPr lang="en-AE" sz="800" dirty="0">
                        <a:solidFill>
                          <a:schemeClr val="tx1"/>
                        </a:solidFill>
                        <a:effectLst/>
                      </a:endParaRPr>
                    </a:p>
                    <a:p>
                      <a:endParaRPr lang="en-AE" sz="800" dirty="0">
                        <a:solidFill>
                          <a:schemeClr val="tx1"/>
                        </a:solidFill>
                        <a:effectLst/>
                      </a:endParaRPr>
                    </a:p>
                    <a:p>
                      <a:r>
                        <a:rPr lang="en-US" sz="800" dirty="0">
                          <a:solidFill>
                            <a:schemeClr val="tx1"/>
                          </a:solidFill>
                          <a:effectLst/>
                        </a:rPr>
                        <a:t> </a:t>
                      </a:r>
                      <a:endParaRPr lang="en-AE" sz="800" dirty="0">
                        <a:solidFill>
                          <a:schemeClr val="tx1"/>
                        </a:solidFill>
                        <a:effectLst/>
                      </a:endParaRPr>
                    </a:p>
                    <a:p>
                      <a:r>
                        <a:rPr lang="en-US" sz="800" dirty="0">
                          <a:solidFill>
                            <a:schemeClr val="tx1"/>
                          </a:solidFill>
                          <a:effectLst/>
                        </a:rPr>
                        <a:t> </a:t>
                      </a:r>
                      <a:endParaRPr lang="en-AE" sz="800" dirty="0">
                        <a:solidFill>
                          <a:schemeClr val="tx1"/>
                        </a:solidFill>
                        <a:effectLst/>
                      </a:endParaRPr>
                    </a:p>
                    <a:p>
                      <a:r>
                        <a:rPr lang="en-US" sz="800" dirty="0">
                          <a:solidFill>
                            <a:schemeClr val="tx1"/>
                          </a:solidFill>
                          <a:effectLst/>
                        </a:rPr>
                        <a:t> </a:t>
                      </a:r>
                      <a:endParaRPr lang="en-AE" sz="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9215" marR="49215" marT="0" marB="0">
                    <a:solidFill>
                      <a:schemeClr val="accent1">
                        <a:lumMod val="60000"/>
                        <a:lumOff val="40000"/>
                      </a:schemeClr>
                    </a:solidFill>
                  </a:tcPr>
                </a:tc>
                <a:tc>
                  <a:txBody>
                    <a:bodyPr/>
                    <a:lstStyle/>
                    <a:p>
                      <a:r>
                        <a:rPr lang="en-US" sz="800" dirty="0">
                          <a:effectLst/>
                        </a:rPr>
                        <a:t> </a:t>
                      </a:r>
                    </a:p>
                    <a:p>
                      <a:pPr marL="228600" indent="-228600">
                        <a:buAutoNum type="arabicPeriod"/>
                      </a:pPr>
                      <a:r>
                        <a:rPr lang="en-US" sz="800" dirty="0">
                          <a:effectLst/>
                        </a:rPr>
                        <a:t>Consideration the case by the educational committee to decide the      dismissal.</a:t>
                      </a:r>
                      <a:endParaRPr lang="en-AE" sz="800" dirty="0">
                        <a:effectLst/>
                      </a:endParaRPr>
                    </a:p>
                    <a:p>
                      <a:pPr marL="228600" indent="-228600">
                        <a:buAutoNum type="arabicPeriod"/>
                      </a:pPr>
                      <a:r>
                        <a:rPr lang="en-US" sz="800" dirty="0">
                          <a:effectLst/>
                        </a:rPr>
                        <a:t>Dismissing the students for  one to  two weeks.</a:t>
                      </a:r>
                    </a:p>
                    <a:p>
                      <a:pPr marL="228600" indent="-228600">
                        <a:buAutoNum type="arabicPeriod"/>
                      </a:pPr>
                      <a:r>
                        <a:rPr lang="en-US" sz="800" dirty="0">
                          <a:effectLst/>
                        </a:rPr>
                        <a:t>Deducting </a:t>
                      </a:r>
                      <a:r>
                        <a:rPr lang="en-US" sz="800" spc="-15" dirty="0">
                          <a:effectLst/>
                        </a:rPr>
                        <a:t> whole  </a:t>
                      </a:r>
                      <a:r>
                        <a:rPr lang="en-US" sz="800" dirty="0">
                          <a:effectLst/>
                        </a:rPr>
                        <a:t>violation mark.</a:t>
                      </a:r>
                      <a:endParaRPr lang="en-AE" sz="800" dirty="0">
                        <a:effectLst/>
                      </a:endParaRPr>
                    </a:p>
                    <a:p>
                      <a:pPr indent="457200"/>
                      <a:r>
                        <a:rPr lang="en-US" sz="800" dirty="0">
                          <a:effectLst/>
                        </a:rPr>
                        <a:t> </a:t>
                      </a:r>
                      <a:endParaRPr lang="en-AE" sz="800" dirty="0">
                        <a:effectLst/>
                      </a:endParaRPr>
                    </a:p>
                    <a:p>
                      <a:pPr marL="228600"/>
                      <a:r>
                        <a:rPr lang="en-US" sz="800" dirty="0">
                          <a:effectLst/>
                        </a:rPr>
                        <a:t> </a:t>
                      </a:r>
                      <a:endParaRPr lang="en-AE" sz="800" dirty="0">
                        <a:effectLst/>
                      </a:endParaRPr>
                    </a:p>
                    <a:p>
                      <a:r>
                        <a:rPr lang="en-US" sz="800" dirty="0">
                          <a:effectLst/>
                        </a:rPr>
                        <a:t> </a:t>
                      </a:r>
                      <a:endParaRPr lang="en-AE" sz="800" dirty="0">
                        <a:effectLst/>
                      </a:endParaRPr>
                    </a:p>
                    <a:p>
                      <a:r>
                        <a:rPr lang="en-US" sz="800" dirty="0">
                          <a:effectLst/>
                        </a:rPr>
                        <a:t> </a:t>
                      </a:r>
                      <a:endParaRPr lang="en-AE" sz="800" dirty="0">
                        <a:effectLst/>
                      </a:endParaRPr>
                    </a:p>
                    <a:p>
                      <a:r>
                        <a:rPr lang="en-US" sz="800" dirty="0">
                          <a:effectLst/>
                        </a:rPr>
                        <a:t> </a:t>
                      </a:r>
                      <a:endParaRPr lang="en-AE" sz="800" dirty="0">
                        <a:effectLst/>
                      </a:endParaRPr>
                    </a:p>
                    <a:p>
                      <a:r>
                        <a:rPr lang="en-US" sz="800" dirty="0">
                          <a:effectLst/>
                        </a:rPr>
                        <a:t> </a:t>
                      </a:r>
                      <a:endParaRPr lang="en-AE" sz="800" dirty="0">
                        <a:effectLst/>
                      </a:endParaRPr>
                    </a:p>
                    <a:p>
                      <a:r>
                        <a:rPr lang="en-US" sz="800" dirty="0">
                          <a:effectLst/>
                        </a:rPr>
                        <a:t> </a:t>
                      </a:r>
                      <a:endParaRPr lang="en-AE" sz="800" dirty="0">
                        <a:effectLst/>
                      </a:endParaRPr>
                    </a:p>
                    <a:p>
                      <a:r>
                        <a:rPr lang="en-US" sz="800" dirty="0">
                          <a:effectLst/>
                        </a:rPr>
                        <a:t> </a:t>
                      </a:r>
                      <a:endParaRPr lang="en-AE" sz="800" dirty="0">
                        <a:effectLst/>
                      </a:endParaRPr>
                    </a:p>
                    <a:p>
                      <a:r>
                        <a:rPr lang="en-US" sz="800" dirty="0">
                          <a:effectLst/>
                        </a:rPr>
                        <a:t> </a:t>
                      </a:r>
                      <a:endParaRPr lang="en-AE" sz="800" dirty="0">
                        <a:effectLst/>
                      </a:endParaRPr>
                    </a:p>
                    <a:p>
                      <a:r>
                        <a:rPr lang="en-US" sz="800" dirty="0">
                          <a:effectLst/>
                        </a:rPr>
                        <a:t> </a:t>
                      </a:r>
                      <a:endParaRPr lang="en-AE" sz="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215" marR="49215" marT="0" marB="0"/>
                </a:tc>
                <a:tc>
                  <a:txBody>
                    <a:bodyPr/>
                    <a:lstStyle/>
                    <a:p>
                      <a:r>
                        <a:rPr lang="en-US" sz="800" dirty="0">
                          <a:effectLst/>
                        </a:rPr>
                        <a:t> </a:t>
                      </a:r>
                    </a:p>
                    <a:p>
                      <a:pPr marL="228600" indent="-228600">
                        <a:buAutoNum type="arabicPeriod"/>
                      </a:pPr>
                      <a:r>
                        <a:rPr lang="en-AE" sz="800" dirty="0">
                          <a:effectLst/>
                        </a:rPr>
                        <a:t>Issuing a decision by the Educational Committee to expel the students.</a:t>
                      </a:r>
                    </a:p>
                    <a:p>
                      <a:pPr marL="228600" indent="-228600">
                        <a:buAutoNum type="arabicPeriod"/>
                      </a:pPr>
                      <a:r>
                        <a:rPr lang="en-AE" sz="800" dirty="0">
                          <a:effectLst/>
                        </a:rPr>
                        <a:t>Notify the guardian to transfer the student to another school.</a:t>
                      </a:r>
                    </a:p>
                    <a:p>
                      <a:pPr marL="228600" indent="-228600">
                        <a:buAutoNum type="arabicPeriod"/>
                      </a:pPr>
                      <a:r>
                        <a:rPr lang="en-AE" sz="800" dirty="0">
                          <a:effectLst/>
                        </a:rPr>
                        <a:t>Incase of no responses, the student will be transfereed by order of the vice principal.</a:t>
                      </a:r>
                    </a:p>
                  </a:txBody>
                  <a:tcPr marL="49215" marR="49215" marT="0" marB="0"/>
                </a:tc>
                <a:tc>
                  <a:txBody>
                    <a:bodyPr/>
                    <a:lstStyle/>
                    <a:p>
                      <a:endParaRPr lang="en-US" sz="800" dirty="0">
                        <a:effectLst/>
                      </a:endParaRPr>
                    </a:p>
                    <a:p>
                      <a:r>
                        <a:rPr lang="en-US" sz="800" dirty="0">
                          <a:effectLst/>
                        </a:rPr>
                        <a:t>1. Transfer the  case 4 level violation </a:t>
                      </a:r>
                      <a:endParaRPr lang="en-AE" sz="800" dirty="0">
                        <a:effectLst/>
                      </a:endParaRPr>
                    </a:p>
                    <a:p>
                      <a:r>
                        <a:rPr lang="en-US" sz="800" dirty="0">
                          <a:effectLst/>
                        </a:rPr>
                        <a:t>2. Final dismissal from school based on the decision of the deputy minister of academic affairs of public education. </a:t>
                      </a:r>
                    </a:p>
                    <a:p>
                      <a:r>
                        <a:rPr lang="en-US" sz="800" dirty="0">
                          <a:effectLst/>
                        </a:rPr>
                        <a:t>3. Refer the student to specialized centers for behavior modification.</a:t>
                      </a:r>
                      <a:endParaRPr lang="en-AE" sz="800" dirty="0">
                        <a:effectLst/>
                      </a:endParaRPr>
                    </a:p>
                    <a:p>
                      <a:r>
                        <a:rPr lang="en-AE" sz="800" dirty="0">
                          <a:effectLst/>
                        </a:rPr>
                        <a:t>4.</a:t>
                      </a:r>
                      <a:r>
                        <a:rPr lang="en-US" sz="800" dirty="0">
                          <a:effectLst/>
                        </a:rPr>
                        <a:t>Consider students re- registration after referring the case to MOE.  </a:t>
                      </a:r>
                      <a:endParaRPr lang="en-AE" sz="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215" marR="49215" marT="0" marB="0"/>
                </a:tc>
                <a:extLst>
                  <a:ext uri="{0D108BD9-81ED-4DB2-BD59-A6C34878D82A}">
                    <a16:rowId xmlns:a16="http://schemas.microsoft.com/office/drawing/2014/main" val="4065397116"/>
                  </a:ext>
                </a:extLst>
              </a:tr>
            </a:tbl>
          </a:graphicData>
        </a:graphic>
      </p:graphicFrame>
    </p:spTree>
    <p:extLst>
      <p:ext uri="{BB962C8B-B14F-4D97-AF65-F5344CB8AC3E}">
        <p14:creationId xmlns:p14="http://schemas.microsoft.com/office/powerpoint/2010/main" val="2445938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 whiteboard&#10;&#10;Description automatically generated">
            <a:extLst>
              <a:ext uri="{FF2B5EF4-FFF2-40B4-BE49-F238E27FC236}">
                <a16:creationId xmlns:a16="http://schemas.microsoft.com/office/drawing/2014/main" id="{38318D25-9CE6-2640-9E8A-3A917E35E948}"/>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506300" y="520276"/>
            <a:ext cx="11180875" cy="5874299"/>
          </a:xfrm>
          <a:prstGeom prst="rect">
            <a:avLst/>
          </a:prstGeom>
        </p:spPr>
      </p:pic>
      <p:sp>
        <p:nvSpPr>
          <p:cNvPr id="2" name="Title 1">
            <a:extLst>
              <a:ext uri="{FF2B5EF4-FFF2-40B4-BE49-F238E27FC236}">
                <a16:creationId xmlns:a16="http://schemas.microsoft.com/office/drawing/2014/main" id="{43F60D6E-82CA-7849-B7B7-ABD3D0B38DD3}"/>
              </a:ext>
            </a:extLst>
          </p:cNvPr>
          <p:cNvSpPr>
            <a:spLocks noGrp="1"/>
          </p:cNvSpPr>
          <p:nvPr>
            <p:ph type="title"/>
          </p:nvPr>
        </p:nvSpPr>
        <p:spPr>
          <a:xfrm>
            <a:off x="1066800" y="338116"/>
            <a:ext cx="10058400" cy="1371600"/>
          </a:xfrm>
        </p:spPr>
        <p:txBody>
          <a:bodyPr/>
          <a:lstStyle/>
          <a:p>
            <a:r>
              <a:rPr lang="en-AE" dirty="0"/>
              <a:t>Conduct Violations (4)</a:t>
            </a:r>
          </a:p>
        </p:txBody>
      </p:sp>
      <p:sp>
        <p:nvSpPr>
          <p:cNvPr id="3" name="Content Placeholder 2">
            <a:extLst>
              <a:ext uri="{FF2B5EF4-FFF2-40B4-BE49-F238E27FC236}">
                <a16:creationId xmlns:a16="http://schemas.microsoft.com/office/drawing/2014/main" id="{2C03B070-0AFB-0842-A8C2-51D980B8DEDA}"/>
              </a:ext>
            </a:extLst>
          </p:cNvPr>
          <p:cNvSpPr>
            <a:spLocks noGrp="1"/>
          </p:cNvSpPr>
          <p:nvPr>
            <p:ph idx="1"/>
          </p:nvPr>
        </p:nvSpPr>
        <p:spPr>
          <a:xfrm>
            <a:off x="1066800" y="1532613"/>
            <a:ext cx="10058400" cy="3849624"/>
          </a:xfrm>
        </p:spPr>
        <p:txBody>
          <a:bodyPr>
            <a:noAutofit/>
          </a:bodyPr>
          <a:lstStyle/>
          <a:p>
            <a:r>
              <a:rPr lang="en-US" sz="900" b="1" dirty="0">
                <a:latin typeface="Apple Braille" pitchFamily="2" charset="0"/>
              </a:rPr>
              <a:t>4.1</a:t>
            </a:r>
            <a:r>
              <a:rPr lang="en-US" sz="900" dirty="0">
                <a:latin typeface="Apple Braille" pitchFamily="2" charset="0"/>
              </a:rPr>
              <a:t>   Repetition of any of the third level violations.</a:t>
            </a:r>
            <a:endParaRPr lang="en-AE" sz="900" dirty="0"/>
          </a:p>
          <a:p>
            <a:r>
              <a:rPr lang="en-US" sz="900" b="1" dirty="0">
                <a:latin typeface="Apple Braille" pitchFamily="2" charset="0"/>
              </a:rPr>
              <a:t>4.2</a:t>
            </a:r>
            <a:r>
              <a:rPr lang="en-US" sz="900" dirty="0">
                <a:latin typeface="Apple Braille" pitchFamily="2" charset="0"/>
              </a:rPr>
              <a:t>  Bringing or possessing weapons inside the school, such as Firearms,</a:t>
            </a:r>
            <a:endParaRPr lang="en-AE" sz="900" dirty="0"/>
          </a:p>
          <a:p>
            <a:r>
              <a:rPr lang="en-US" sz="900" dirty="0">
                <a:latin typeface="Apple Braille" pitchFamily="2" charset="0"/>
              </a:rPr>
              <a:t>       white weapons or any dangerous tools.</a:t>
            </a:r>
            <a:endParaRPr lang="en-AE" sz="900" dirty="0"/>
          </a:p>
          <a:p>
            <a:r>
              <a:rPr lang="en-US" sz="900" b="1" dirty="0">
                <a:latin typeface="Apple Braille" pitchFamily="2" charset="0"/>
              </a:rPr>
              <a:t>4.3</a:t>
            </a:r>
            <a:r>
              <a:rPr lang="en-US" sz="900" dirty="0">
                <a:latin typeface="Apple Braille" pitchFamily="2" charset="0"/>
              </a:rPr>
              <a:t>  Sexual assault inside the school</a:t>
            </a:r>
            <a:endParaRPr lang="en-AE" sz="900" dirty="0"/>
          </a:p>
          <a:p>
            <a:r>
              <a:rPr lang="en-US" sz="900" b="1" dirty="0">
                <a:latin typeface="Apple Braille" pitchFamily="2" charset="0"/>
              </a:rPr>
              <a:t>4.4</a:t>
            </a:r>
            <a:r>
              <a:rPr lang="en-US" sz="900" dirty="0">
                <a:latin typeface="Apple Braille" pitchFamily="2" charset="0"/>
              </a:rPr>
              <a:t> Physical assault which cause injuries to school staff or to the students.</a:t>
            </a:r>
            <a:endParaRPr lang="en-AE" sz="900" dirty="0"/>
          </a:p>
          <a:p>
            <a:r>
              <a:rPr lang="en-US" sz="900" b="1" dirty="0">
                <a:latin typeface="Apple Braille" pitchFamily="2" charset="0"/>
              </a:rPr>
              <a:t>4.5</a:t>
            </a:r>
            <a:r>
              <a:rPr lang="en-US" sz="900" dirty="0">
                <a:latin typeface="Apple Braille" pitchFamily="2" charset="0"/>
              </a:rPr>
              <a:t> Leaking the exams or helping in that.</a:t>
            </a:r>
            <a:endParaRPr lang="en-AE" sz="900" dirty="0"/>
          </a:p>
          <a:p>
            <a:r>
              <a:rPr lang="en-US" sz="900" b="1" dirty="0">
                <a:latin typeface="Apple Braille" pitchFamily="2" charset="0"/>
              </a:rPr>
              <a:t>4.6 </a:t>
            </a:r>
            <a:r>
              <a:rPr lang="en-US" sz="900" dirty="0">
                <a:latin typeface="Apple Braille" pitchFamily="2" charset="0"/>
              </a:rPr>
              <a:t>Causing fire inside the school campus.</a:t>
            </a:r>
            <a:endParaRPr lang="en-AE" sz="900" dirty="0"/>
          </a:p>
          <a:p>
            <a:r>
              <a:rPr lang="en-US" sz="900" b="1" dirty="0">
                <a:latin typeface="Apple Braille" pitchFamily="2" charset="0"/>
              </a:rPr>
              <a:t>4.7</a:t>
            </a:r>
            <a:r>
              <a:rPr lang="en-US" sz="900" dirty="0">
                <a:latin typeface="Apple Braille" pitchFamily="2" charset="0"/>
              </a:rPr>
              <a:t> Impersonating others in school processes or forging school formal</a:t>
            </a:r>
            <a:endParaRPr lang="en-AE" sz="900" dirty="0"/>
          </a:p>
          <a:p>
            <a:r>
              <a:rPr lang="en-US" sz="900" dirty="0">
                <a:latin typeface="Apple Braille" pitchFamily="2" charset="0"/>
              </a:rPr>
              <a:t>      Documents</a:t>
            </a:r>
            <a:endParaRPr lang="en-AE" sz="900" dirty="0"/>
          </a:p>
          <a:p>
            <a:r>
              <a:rPr lang="en-US" sz="900" b="1" dirty="0">
                <a:latin typeface="Apple Braille" pitchFamily="2" charset="0"/>
              </a:rPr>
              <a:t>4.8 </a:t>
            </a:r>
            <a:r>
              <a:rPr lang="en-US" sz="900" dirty="0">
                <a:latin typeface="Apple Braille" pitchFamily="2" charset="0"/>
              </a:rPr>
              <a:t>Offending political, religious, and social personalities</a:t>
            </a:r>
            <a:endParaRPr lang="en-AE" sz="900" dirty="0"/>
          </a:p>
          <a:p>
            <a:r>
              <a:rPr lang="en-US" sz="900" b="1" dirty="0">
                <a:latin typeface="Apple Braille" pitchFamily="2" charset="0"/>
              </a:rPr>
              <a:t>4.9</a:t>
            </a:r>
            <a:r>
              <a:rPr lang="en-US" sz="900" dirty="0">
                <a:latin typeface="Apple Braille" pitchFamily="2" charset="0"/>
              </a:rPr>
              <a:t> Possessing, using, or being under the effect of drugs or any similar</a:t>
            </a:r>
            <a:endParaRPr lang="en-AE" sz="900" dirty="0"/>
          </a:p>
          <a:p>
            <a:r>
              <a:rPr lang="en-US" sz="900" dirty="0">
                <a:latin typeface="Apple Braille" pitchFamily="2" charset="0"/>
              </a:rPr>
              <a:t>    substances.</a:t>
            </a:r>
            <a:endParaRPr lang="en-AE" sz="900" dirty="0"/>
          </a:p>
          <a:p>
            <a:r>
              <a:rPr lang="en-US" sz="900" b="1" dirty="0">
                <a:latin typeface="Apple Braille" pitchFamily="2" charset="0"/>
              </a:rPr>
              <a:t>4.10</a:t>
            </a:r>
            <a:r>
              <a:rPr lang="en-US" sz="900" dirty="0">
                <a:latin typeface="Apple Braille" pitchFamily="2" charset="0"/>
              </a:rPr>
              <a:t> Promoting or spreading for extremist (to accuse others of being</a:t>
            </a:r>
            <a:endParaRPr lang="en-AE" sz="900" dirty="0"/>
          </a:p>
          <a:p>
            <a:r>
              <a:rPr lang="en-US" sz="900" dirty="0">
                <a:latin typeface="Apple Braille" pitchFamily="2" charset="0"/>
              </a:rPr>
              <a:t>out of Islam), or atheist beliefs that contradict the political, religious,</a:t>
            </a:r>
            <a:endParaRPr lang="en-AE" sz="900" dirty="0"/>
          </a:p>
          <a:p>
            <a:r>
              <a:rPr lang="en-US" sz="900" dirty="0">
                <a:latin typeface="Apple Braille" pitchFamily="2" charset="0"/>
              </a:rPr>
              <a:t>or social community regulations</a:t>
            </a:r>
            <a:endParaRPr lang="en-AE" sz="900" dirty="0"/>
          </a:p>
          <a:p>
            <a:r>
              <a:rPr lang="en-US" sz="900" b="1" dirty="0">
                <a:latin typeface="Apple Braille" pitchFamily="2" charset="0"/>
              </a:rPr>
              <a:t>4.11 </a:t>
            </a:r>
            <a:r>
              <a:rPr lang="en-US" sz="900" dirty="0">
                <a:latin typeface="Apple Braille" pitchFamily="2" charset="0"/>
              </a:rPr>
              <a:t>All similar offences according to the report of the Educational</a:t>
            </a:r>
            <a:endParaRPr lang="en-AE" sz="900" dirty="0"/>
          </a:p>
          <a:p>
            <a:r>
              <a:rPr lang="en-US" sz="900" dirty="0">
                <a:latin typeface="Apple Braille" pitchFamily="2" charset="0"/>
              </a:rPr>
              <a:t>Committee.</a:t>
            </a:r>
            <a:endParaRPr lang="en-AE" sz="900" dirty="0"/>
          </a:p>
          <a:p>
            <a:endParaRPr lang="en-AE" sz="900" dirty="0"/>
          </a:p>
        </p:txBody>
      </p:sp>
    </p:spTree>
    <p:extLst>
      <p:ext uri="{BB962C8B-B14F-4D97-AF65-F5344CB8AC3E}">
        <p14:creationId xmlns:p14="http://schemas.microsoft.com/office/powerpoint/2010/main" val="1982934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 whiteboard&#10;&#10;Description automatically generated">
            <a:extLst>
              <a:ext uri="{FF2B5EF4-FFF2-40B4-BE49-F238E27FC236}">
                <a16:creationId xmlns:a16="http://schemas.microsoft.com/office/drawing/2014/main" id="{38318D25-9CE6-2640-9E8A-3A917E35E948}"/>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506300" y="520276"/>
            <a:ext cx="11180875" cy="5874299"/>
          </a:xfrm>
          <a:prstGeom prst="rect">
            <a:avLst/>
          </a:prstGeom>
        </p:spPr>
      </p:pic>
      <p:sp>
        <p:nvSpPr>
          <p:cNvPr id="2" name="Title 1">
            <a:extLst>
              <a:ext uri="{FF2B5EF4-FFF2-40B4-BE49-F238E27FC236}">
                <a16:creationId xmlns:a16="http://schemas.microsoft.com/office/drawing/2014/main" id="{43F60D6E-82CA-7849-B7B7-ABD3D0B38DD3}"/>
              </a:ext>
            </a:extLst>
          </p:cNvPr>
          <p:cNvSpPr>
            <a:spLocks noGrp="1"/>
          </p:cNvSpPr>
          <p:nvPr>
            <p:ph type="title"/>
          </p:nvPr>
        </p:nvSpPr>
        <p:spPr>
          <a:xfrm>
            <a:off x="1066800" y="338116"/>
            <a:ext cx="10618900" cy="1371600"/>
          </a:xfrm>
        </p:spPr>
        <p:txBody>
          <a:bodyPr/>
          <a:lstStyle/>
          <a:p>
            <a:r>
              <a:rPr lang="en-US" b="1" i="1" u="sng" dirty="0"/>
              <a:t>Procedures to deal with the violation</a:t>
            </a:r>
            <a:r>
              <a:rPr lang="en-AE" dirty="0"/>
              <a:t> </a:t>
            </a:r>
          </a:p>
        </p:txBody>
      </p:sp>
      <p:graphicFrame>
        <p:nvGraphicFramePr>
          <p:cNvPr id="7" name="Content Placeholder 6">
            <a:extLst>
              <a:ext uri="{FF2B5EF4-FFF2-40B4-BE49-F238E27FC236}">
                <a16:creationId xmlns:a16="http://schemas.microsoft.com/office/drawing/2014/main" id="{DC3AA2C8-A878-EC48-B8F2-5403234B32FF}"/>
              </a:ext>
            </a:extLst>
          </p:cNvPr>
          <p:cNvGraphicFramePr>
            <a:graphicFrameLocks noGrp="1"/>
          </p:cNvGraphicFramePr>
          <p:nvPr>
            <p:ph idx="1"/>
            <p:extLst>
              <p:ext uri="{D42A27DB-BD31-4B8C-83A1-F6EECF244321}">
                <p14:modId xmlns:p14="http://schemas.microsoft.com/office/powerpoint/2010/main" val="1080535794"/>
              </p:ext>
            </p:extLst>
          </p:nvPr>
        </p:nvGraphicFramePr>
        <p:xfrm>
          <a:off x="2832735" y="2094588"/>
          <a:ext cx="6526530" cy="2578926"/>
        </p:xfrm>
        <a:graphic>
          <a:graphicData uri="http://schemas.openxmlformats.org/drawingml/2006/table">
            <a:tbl>
              <a:tblPr firstRow="1" firstCol="1" bandRow="1">
                <a:tableStyleId>{5C22544A-7EE6-4342-B048-85BDC9FD1C3A}</a:tableStyleId>
              </a:tblPr>
              <a:tblGrid>
                <a:gridCol w="6526530">
                  <a:extLst>
                    <a:ext uri="{9D8B030D-6E8A-4147-A177-3AD203B41FA5}">
                      <a16:colId xmlns:a16="http://schemas.microsoft.com/office/drawing/2014/main" val="3518947352"/>
                    </a:ext>
                  </a:extLst>
                </a:gridCol>
              </a:tblGrid>
              <a:tr h="0">
                <a:tc>
                  <a:txBody>
                    <a:bodyPr/>
                    <a:lstStyle/>
                    <a:p>
                      <a:pPr>
                        <a:lnSpc>
                          <a:spcPts val="1200"/>
                        </a:lnSpc>
                      </a:pPr>
                      <a:r>
                        <a:rPr lang="en-US" sz="1100" dirty="0">
                          <a:effectLst/>
                        </a:rPr>
                        <a:t> </a:t>
                      </a:r>
                      <a:endParaRPr lang="en-AE" sz="1100" dirty="0">
                        <a:effectLst/>
                      </a:endParaRPr>
                    </a:p>
                    <a:p>
                      <a:pPr>
                        <a:lnSpc>
                          <a:spcPts val="1200"/>
                        </a:lnSpc>
                      </a:pPr>
                      <a:r>
                        <a:rPr lang="en-US" sz="1100" dirty="0">
                          <a:effectLst/>
                        </a:rPr>
                        <a:t> </a:t>
                      </a:r>
                      <a:endParaRPr lang="en-AE" sz="1100" dirty="0">
                        <a:effectLst/>
                      </a:endParaRPr>
                    </a:p>
                    <a:p>
                      <a:pPr marL="342900" lvl="0" indent="-342900">
                        <a:lnSpc>
                          <a:spcPts val="1395"/>
                        </a:lnSpc>
                        <a:spcBef>
                          <a:spcPts val="530"/>
                        </a:spcBef>
                        <a:spcAft>
                          <a:spcPts val="0"/>
                        </a:spcAft>
                        <a:buFont typeface="+mj-lt"/>
                        <a:buAutoNum type="arabicPeriod"/>
                        <a:tabLst>
                          <a:tab pos="213360" algn="l"/>
                        </a:tabLst>
                      </a:pPr>
                      <a:r>
                        <a:rPr lang="en-US" sz="900" b="0" spc="-10" dirty="0">
                          <a:solidFill>
                            <a:schemeClr val="tx1"/>
                          </a:solidFill>
                          <a:effectLst/>
                          <a:latin typeface="Apple Braille" pitchFamily="2" charset="0"/>
                        </a:rPr>
                        <a:t>Calling the guardian for a</a:t>
                      </a:r>
                      <a:r>
                        <a:rPr lang="en-US" sz="900" b="0" spc="-20" dirty="0">
                          <a:solidFill>
                            <a:schemeClr val="tx1"/>
                          </a:solidFill>
                          <a:effectLst/>
                          <a:latin typeface="Apple Braille" pitchFamily="2" charset="0"/>
                        </a:rPr>
                        <a:t> </a:t>
                      </a:r>
                      <a:r>
                        <a:rPr lang="en-US" sz="900" b="0" spc="-10" dirty="0">
                          <a:solidFill>
                            <a:schemeClr val="tx1"/>
                          </a:solidFill>
                          <a:effectLst/>
                          <a:latin typeface="Apple Braille" pitchFamily="2" charset="0"/>
                        </a:rPr>
                        <a:t>meeting.</a:t>
                      </a:r>
                      <a:endParaRPr lang="en-AE" sz="900" b="0" spc="-10" dirty="0">
                        <a:solidFill>
                          <a:schemeClr val="tx1"/>
                        </a:solidFill>
                        <a:effectLst/>
                      </a:endParaRPr>
                    </a:p>
                    <a:p>
                      <a:pPr marL="342900" lvl="0" indent="-342900">
                        <a:spcBef>
                          <a:spcPts val="110"/>
                        </a:spcBef>
                        <a:spcAft>
                          <a:spcPts val="0"/>
                        </a:spcAft>
                        <a:buFont typeface="+mj-lt"/>
                        <a:buAutoNum type="arabicPeriod"/>
                        <a:tabLst>
                          <a:tab pos="184785" algn="l"/>
                        </a:tabLst>
                      </a:pPr>
                      <a:r>
                        <a:rPr lang="en-US" sz="900" b="0" spc="-10" dirty="0">
                          <a:solidFill>
                            <a:schemeClr val="tx1"/>
                          </a:solidFill>
                          <a:effectLst/>
                          <a:latin typeface="Apple Braille" pitchFamily="2" charset="0"/>
                        </a:rPr>
                        <a:t>Referring the case to authorities to take legal</a:t>
                      </a:r>
                      <a:r>
                        <a:rPr lang="en-US" sz="900" b="0" spc="-35" dirty="0">
                          <a:solidFill>
                            <a:schemeClr val="tx1"/>
                          </a:solidFill>
                          <a:effectLst/>
                          <a:latin typeface="Apple Braille" pitchFamily="2" charset="0"/>
                        </a:rPr>
                        <a:t> </a:t>
                      </a:r>
                      <a:r>
                        <a:rPr lang="en-US" sz="900" b="0" spc="-10" dirty="0">
                          <a:solidFill>
                            <a:schemeClr val="tx1"/>
                          </a:solidFill>
                          <a:effectLst/>
                          <a:latin typeface="Apple Braille" pitchFamily="2" charset="0"/>
                        </a:rPr>
                        <a:t>action.</a:t>
                      </a:r>
                      <a:endParaRPr lang="en-AE" sz="900" b="0" spc="-10" dirty="0">
                        <a:solidFill>
                          <a:schemeClr val="tx1"/>
                        </a:solidFill>
                        <a:effectLst/>
                      </a:endParaRPr>
                    </a:p>
                    <a:p>
                      <a:pPr marL="342900" marR="436245" lvl="0" indent="-342900">
                        <a:lnSpc>
                          <a:spcPct val="107000"/>
                        </a:lnSpc>
                        <a:spcBef>
                          <a:spcPts val="135"/>
                        </a:spcBef>
                        <a:spcAft>
                          <a:spcPts val="0"/>
                        </a:spcAft>
                        <a:buFont typeface="+mj-lt"/>
                        <a:buAutoNum type="arabicPeriod"/>
                        <a:tabLst>
                          <a:tab pos="184785" algn="l"/>
                        </a:tabLst>
                      </a:pPr>
                      <a:r>
                        <a:rPr lang="en-US" sz="900" b="0" spc="-10" dirty="0">
                          <a:solidFill>
                            <a:schemeClr val="tx1"/>
                          </a:solidFill>
                          <a:effectLst/>
                          <a:latin typeface="Apple Braille" pitchFamily="2" charset="0"/>
                        </a:rPr>
                        <a:t>Convening of the educational committee to make a decision and to inform the Legal Affairs department to make necessary</a:t>
                      </a:r>
                      <a:r>
                        <a:rPr lang="en-US" sz="900" b="0" spc="-40" dirty="0">
                          <a:solidFill>
                            <a:schemeClr val="tx1"/>
                          </a:solidFill>
                          <a:effectLst/>
                          <a:latin typeface="Apple Braille" pitchFamily="2" charset="0"/>
                        </a:rPr>
                        <a:t> </a:t>
                      </a:r>
                      <a:r>
                        <a:rPr lang="en-US" sz="900" b="0" spc="-10" dirty="0">
                          <a:solidFill>
                            <a:schemeClr val="tx1"/>
                          </a:solidFill>
                          <a:effectLst/>
                          <a:latin typeface="Apple Braille" pitchFamily="2" charset="0"/>
                        </a:rPr>
                        <a:t>action.</a:t>
                      </a:r>
                      <a:endParaRPr lang="en-AE" sz="900" b="0" spc="-10" dirty="0">
                        <a:solidFill>
                          <a:schemeClr val="tx1"/>
                        </a:solidFill>
                        <a:effectLst/>
                      </a:endParaRPr>
                    </a:p>
                    <a:p>
                      <a:pPr marL="342900" lvl="0" indent="-342900">
                        <a:lnSpc>
                          <a:spcPts val="1455"/>
                        </a:lnSpc>
                        <a:spcBef>
                          <a:spcPts val="530"/>
                        </a:spcBef>
                        <a:spcAft>
                          <a:spcPts val="0"/>
                        </a:spcAft>
                        <a:buFont typeface="+mj-lt"/>
                        <a:buAutoNum type="arabicPeriod"/>
                        <a:tabLst>
                          <a:tab pos="184785" algn="l"/>
                        </a:tabLst>
                      </a:pPr>
                      <a:r>
                        <a:rPr lang="en-US" sz="900" b="0" spc="-10" dirty="0">
                          <a:solidFill>
                            <a:schemeClr val="tx1"/>
                          </a:solidFill>
                          <a:effectLst/>
                          <a:latin typeface="Apple Braille" pitchFamily="2" charset="0"/>
                        </a:rPr>
                        <a:t>Dismiss the student until the investigation is</a:t>
                      </a:r>
                      <a:r>
                        <a:rPr lang="en-US" sz="900" b="0" spc="-40" dirty="0">
                          <a:solidFill>
                            <a:schemeClr val="tx1"/>
                          </a:solidFill>
                          <a:effectLst/>
                          <a:latin typeface="Apple Braille" pitchFamily="2" charset="0"/>
                        </a:rPr>
                        <a:t> </a:t>
                      </a:r>
                      <a:r>
                        <a:rPr lang="en-US" sz="900" b="0" spc="-10" dirty="0">
                          <a:solidFill>
                            <a:schemeClr val="tx1"/>
                          </a:solidFill>
                          <a:effectLst/>
                          <a:latin typeface="Apple Braille" pitchFamily="2" charset="0"/>
                        </a:rPr>
                        <a:t>finished.</a:t>
                      </a:r>
                      <a:endParaRPr lang="en-AE" sz="900" b="0" spc="-10" dirty="0">
                        <a:solidFill>
                          <a:schemeClr val="tx1"/>
                        </a:solidFill>
                        <a:effectLst/>
                      </a:endParaRPr>
                    </a:p>
                    <a:p>
                      <a:pPr marL="342900" lvl="0" indent="-342900">
                        <a:spcBef>
                          <a:spcPts val="110"/>
                        </a:spcBef>
                        <a:spcAft>
                          <a:spcPts val="0"/>
                        </a:spcAft>
                        <a:buFont typeface="+mj-lt"/>
                        <a:buAutoNum type="arabicPeriod"/>
                        <a:tabLst>
                          <a:tab pos="184785" algn="l"/>
                        </a:tabLst>
                      </a:pPr>
                      <a:r>
                        <a:rPr lang="en-US" sz="900" b="0" spc="-10" dirty="0">
                          <a:solidFill>
                            <a:schemeClr val="tx1"/>
                          </a:solidFill>
                          <a:effectLst/>
                          <a:latin typeface="Apple Braille" pitchFamily="2" charset="0"/>
                        </a:rPr>
                        <a:t>The student and his guardian will be held accountable for</a:t>
                      </a:r>
                      <a:r>
                        <a:rPr lang="en-US" sz="900" b="0" spc="-35" dirty="0">
                          <a:solidFill>
                            <a:schemeClr val="tx1"/>
                          </a:solidFill>
                          <a:effectLst/>
                          <a:latin typeface="Apple Braille" pitchFamily="2" charset="0"/>
                        </a:rPr>
                        <a:t> </a:t>
                      </a:r>
                      <a:r>
                        <a:rPr lang="en-US" sz="900" b="0" spc="-10" dirty="0">
                          <a:solidFill>
                            <a:schemeClr val="tx1"/>
                          </a:solidFill>
                          <a:effectLst/>
                          <a:latin typeface="Apple Braille" pitchFamily="2" charset="0"/>
                        </a:rPr>
                        <a:t>consequences.</a:t>
                      </a:r>
                      <a:endParaRPr lang="en-AE" sz="900" b="0" spc="-10" dirty="0">
                        <a:solidFill>
                          <a:schemeClr val="tx1"/>
                        </a:solidFill>
                        <a:effectLst/>
                      </a:endParaRPr>
                    </a:p>
                    <a:p>
                      <a:pPr marL="342900" marR="543560" lvl="0" indent="-342900">
                        <a:lnSpc>
                          <a:spcPct val="107000"/>
                        </a:lnSpc>
                        <a:spcBef>
                          <a:spcPts val="135"/>
                        </a:spcBef>
                        <a:spcAft>
                          <a:spcPts val="0"/>
                        </a:spcAft>
                        <a:buFont typeface="+mj-lt"/>
                        <a:buAutoNum type="arabicPeriod"/>
                        <a:tabLst>
                          <a:tab pos="219710" algn="l"/>
                        </a:tabLst>
                      </a:pPr>
                      <a:r>
                        <a:rPr lang="en-US" sz="900" b="0" spc="-10" dirty="0">
                          <a:solidFill>
                            <a:schemeClr val="tx1"/>
                          </a:solidFill>
                          <a:effectLst/>
                          <a:latin typeface="Apple Braille" pitchFamily="2" charset="0"/>
                        </a:rPr>
                        <a:t>Refer the student to specialized centers for behavior modification by the order of</a:t>
                      </a:r>
                      <a:r>
                        <a:rPr lang="en-US" sz="900" b="0" spc="-180" dirty="0">
                          <a:solidFill>
                            <a:schemeClr val="tx1"/>
                          </a:solidFill>
                          <a:effectLst/>
                          <a:latin typeface="Apple Braille" pitchFamily="2" charset="0"/>
                        </a:rPr>
                        <a:t> </a:t>
                      </a:r>
                      <a:r>
                        <a:rPr lang="en-US" sz="900" b="0" spc="-10" dirty="0">
                          <a:solidFill>
                            <a:schemeClr val="tx1"/>
                          </a:solidFill>
                          <a:effectLst/>
                          <a:latin typeface="Apple Braille" pitchFamily="2" charset="0"/>
                        </a:rPr>
                        <a:t>deputy minister for academic</a:t>
                      </a:r>
                      <a:r>
                        <a:rPr lang="en-US" sz="900" b="0" spc="-15" dirty="0">
                          <a:solidFill>
                            <a:schemeClr val="tx1"/>
                          </a:solidFill>
                          <a:effectLst/>
                          <a:latin typeface="Apple Braille" pitchFamily="2" charset="0"/>
                        </a:rPr>
                        <a:t> </a:t>
                      </a:r>
                      <a:r>
                        <a:rPr lang="en-US" sz="900" b="0" spc="-10" dirty="0">
                          <a:solidFill>
                            <a:schemeClr val="tx1"/>
                          </a:solidFill>
                          <a:effectLst/>
                          <a:latin typeface="Apple Braille" pitchFamily="2" charset="0"/>
                        </a:rPr>
                        <a:t>affairs.</a:t>
                      </a:r>
                      <a:endParaRPr lang="en-AE" sz="900" b="0" spc="-10" dirty="0">
                        <a:solidFill>
                          <a:schemeClr val="tx1"/>
                        </a:solidFill>
                        <a:effectLst/>
                      </a:endParaRPr>
                    </a:p>
                    <a:p>
                      <a:pPr marL="342900" lvl="0" indent="-342900">
                        <a:lnSpc>
                          <a:spcPts val="1450"/>
                        </a:lnSpc>
                        <a:spcBef>
                          <a:spcPts val="530"/>
                        </a:spcBef>
                        <a:spcAft>
                          <a:spcPts val="0"/>
                        </a:spcAft>
                        <a:buFont typeface="+mj-lt"/>
                        <a:buAutoNum type="arabicPeriod"/>
                        <a:tabLst>
                          <a:tab pos="219710" algn="l"/>
                        </a:tabLst>
                      </a:pPr>
                      <a:r>
                        <a:rPr lang="en-US" sz="900" b="0" spc="-10" dirty="0">
                          <a:solidFill>
                            <a:schemeClr val="tx1"/>
                          </a:solidFill>
                          <a:effectLst/>
                          <a:latin typeface="Apple Braille" pitchFamily="2" charset="0"/>
                        </a:rPr>
                        <a:t>Blocking student’s registration in any public schools and transferring him/her to</a:t>
                      </a:r>
                      <a:r>
                        <a:rPr lang="en-US" sz="900" b="0" spc="-175" dirty="0">
                          <a:solidFill>
                            <a:schemeClr val="tx1"/>
                          </a:solidFill>
                          <a:effectLst/>
                          <a:latin typeface="Apple Braille" pitchFamily="2" charset="0"/>
                        </a:rPr>
                        <a:t> </a:t>
                      </a:r>
                      <a:r>
                        <a:rPr lang="en-US" sz="900" b="0" spc="-10" dirty="0">
                          <a:solidFill>
                            <a:schemeClr val="tx1"/>
                          </a:solidFill>
                          <a:effectLst/>
                          <a:latin typeface="Apple Braille" pitchFamily="2" charset="0"/>
                        </a:rPr>
                        <a:t>continuous</a:t>
                      </a:r>
                      <a:r>
                        <a:rPr lang="en-AE" sz="900" b="0" spc="-10" dirty="0">
                          <a:solidFill>
                            <a:schemeClr val="tx1"/>
                          </a:solidFill>
                          <a:effectLst/>
                        </a:rPr>
                        <a:t> </a:t>
                      </a:r>
                      <a:r>
                        <a:rPr lang="en-US" sz="900" b="0" dirty="0">
                          <a:solidFill>
                            <a:schemeClr val="tx1"/>
                          </a:solidFill>
                          <a:effectLst/>
                          <a:latin typeface="Apple Braille" pitchFamily="2" charset="0"/>
                        </a:rPr>
                        <a:t>education.	</a:t>
                      </a:r>
                      <a:endParaRPr lang="en-AE" sz="900" b="0" dirty="0">
                        <a:solidFill>
                          <a:schemeClr val="tx1"/>
                        </a:solidFill>
                        <a:effectLst/>
                      </a:endParaRPr>
                    </a:p>
                    <a:p>
                      <a:pPr marL="60325">
                        <a:spcBef>
                          <a:spcPts val="110"/>
                        </a:spcBef>
                        <a:spcAft>
                          <a:spcPts val="0"/>
                        </a:spcAft>
                        <a:tabLst>
                          <a:tab pos="1495425" algn="l"/>
                        </a:tabLst>
                      </a:pPr>
                      <a:r>
                        <a:rPr lang="en-US" sz="900" b="0" dirty="0">
                          <a:solidFill>
                            <a:schemeClr val="tx1"/>
                          </a:solidFill>
                          <a:effectLst/>
                          <a:latin typeface="Apple Braille" pitchFamily="2" charset="0"/>
                        </a:rPr>
                        <a:t> </a:t>
                      </a:r>
                      <a:endParaRPr lang="en-AE" sz="900" b="0" dirty="0">
                        <a:solidFill>
                          <a:schemeClr val="tx1"/>
                        </a:solidFill>
                        <a:effectLst/>
                      </a:endParaRPr>
                    </a:p>
                    <a:p>
                      <a:pPr marL="171450" indent="-171450">
                        <a:lnSpc>
                          <a:spcPts val="1200"/>
                        </a:lnSpc>
                        <a:buFont typeface="Arial" panose="020B0604020202020204" pitchFamily="34" charset="0"/>
                        <a:buChar char="•"/>
                      </a:pPr>
                      <a:r>
                        <a:rPr lang="en-US" sz="900" b="0" u="sng" dirty="0">
                          <a:solidFill>
                            <a:schemeClr val="tx1"/>
                          </a:solidFill>
                          <a:effectLst/>
                          <a:latin typeface="Apple Braille" pitchFamily="2" charset="0"/>
                        </a:rPr>
                        <a:t>Final dismissal for the student in case all methods are exhausted.</a:t>
                      </a:r>
                      <a:endParaRPr lang="en-AE" sz="900" b="0" dirty="0">
                        <a:solidFill>
                          <a:schemeClr val="tx1"/>
                        </a:solidFill>
                        <a:effectLst/>
                      </a:endParaRPr>
                    </a:p>
                    <a:p>
                      <a:pPr>
                        <a:lnSpc>
                          <a:spcPts val="1200"/>
                        </a:lnSpc>
                        <a:tabLst>
                          <a:tab pos="5295900" algn="l"/>
                        </a:tabLst>
                      </a:pPr>
                      <a:r>
                        <a:rPr lang="en-US" sz="1600" dirty="0">
                          <a:effectLst/>
                        </a:rPr>
                        <a:t>	</a:t>
                      </a:r>
                      <a:endParaRPr lang="en-AE" sz="1100" dirty="0">
                        <a:effectLst/>
                      </a:endParaRPr>
                    </a:p>
                    <a:p>
                      <a:pPr>
                        <a:lnSpc>
                          <a:spcPts val="1200"/>
                        </a:lnSpc>
                      </a:pPr>
                      <a:r>
                        <a:rPr lang="en-US" sz="1100" dirty="0">
                          <a:effectLst/>
                        </a:rPr>
                        <a:t> </a:t>
                      </a:r>
                      <a:endParaRPr lang="en-AE" sz="1100" dirty="0">
                        <a:effectLst/>
                      </a:endParaRPr>
                    </a:p>
                    <a:p>
                      <a:pPr>
                        <a:lnSpc>
                          <a:spcPts val="1200"/>
                        </a:lnSpc>
                      </a:pPr>
                      <a:r>
                        <a:rPr lang="en-US" sz="1100" dirty="0">
                          <a:effectLst/>
                        </a:rPr>
                        <a:t> </a:t>
                      </a:r>
                      <a:endParaRPr lang="en-AE"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84538431"/>
                  </a:ext>
                </a:extLst>
              </a:tr>
            </a:tbl>
          </a:graphicData>
        </a:graphic>
      </p:graphicFrame>
    </p:spTree>
    <p:extLst>
      <p:ext uri="{BB962C8B-B14F-4D97-AF65-F5344CB8AC3E}">
        <p14:creationId xmlns:p14="http://schemas.microsoft.com/office/powerpoint/2010/main" val="1289342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ectangle 51">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1079BC45-CFA9-8647-82C1-E8E3B15E3EC9}"/>
              </a:ext>
            </a:extLst>
          </p:cNvPr>
          <p:cNvSpPr>
            <a:spLocks noGrp="1"/>
          </p:cNvSpPr>
          <p:nvPr>
            <p:ph type="title"/>
          </p:nvPr>
        </p:nvSpPr>
        <p:spPr>
          <a:xfrm>
            <a:off x="5353249" y="1907953"/>
            <a:ext cx="5716338" cy="3042706"/>
          </a:xfrm>
        </p:spPr>
        <p:txBody>
          <a:bodyPr vert="horz" lIns="91440" tIns="45720" rIns="91440" bIns="45720" rtlCol="0" anchor="ctr">
            <a:normAutofit/>
          </a:bodyPr>
          <a:lstStyle/>
          <a:p>
            <a:pPr algn="ctr">
              <a:lnSpc>
                <a:spcPct val="83000"/>
              </a:lnSpc>
            </a:pPr>
            <a:r>
              <a:rPr lang="en-US" sz="5400" i="1" cap="all" spc="-100" dirty="0">
                <a:solidFill>
                  <a:schemeClr val="tx1"/>
                </a:solidFill>
              </a:rPr>
              <a:t>Bullying</a:t>
            </a:r>
            <a:br>
              <a:rPr lang="en-US" sz="5400" cap="all" spc="-100" dirty="0">
                <a:solidFill>
                  <a:schemeClr val="tx1"/>
                </a:solidFill>
              </a:rPr>
            </a:br>
            <a:endParaRPr lang="en-US" sz="5400" cap="all" spc="-100" dirty="0">
              <a:solidFill>
                <a:schemeClr val="tx1"/>
              </a:solidFill>
            </a:endParaRPr>
          </a:p>
        </p:txBody>
      </p:sp>
      <p:sp>
        <p:nvSpPr>
          <p:cNvPr id="56" name="Rectangle 55">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8" name="Straight Connector 57">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9" name="Content Placeholder 8" descr="A close up of a sign&#10;&#10;Description automatically generated">
            <a:extLst>
              <a:ext uri="{FF2B5EF4-FFF2-40B4-BE49-F238E27FC236}">
                <a16:creationId xmlns:a16="http://schemas.microsoft.com/office/drawing/2014/main" id="{2506EEAA-44B9-7D4E-BE22-646B2D756A75}"/>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198"/>
          <a:stretch/>
        </p:blipFill>
        <p:spPr>
          <a:xfrm>
            <a:off x="1241170" y="1338627"/>
            <a:ext cx="3234135" cy="4181357"/>
          </a:xfrm>
          <a:prstGeom prst="rect">
            <a:avLst/>
          </a:prstGeom>
        </p:spPr>
      </p:pic>
      <p:sp>
        <p:nvSpPr>
          <p:cNvPr id="3" name="Rectangle 2">
            <a:extLst>
              <a:ext uri="{FF2B5EF4-FFF2-40B4-BE49-F238E27FC236}">
                <a16:creationId xmlns:a16="http://schemas.microsoft.com/office/drawing/2014/main" id="{10360B0D-2475-D849-83D4-108562C8C3EF}"/>
              </a:ext>
            </a:extLst>
          </p:cNvPr>
          <p:cNvSpPr/>
          <p:nvPr/>
        </p:nvSpPr>
        <p:spPr>
          <a:xfrm>
            <a:off x="5163418" y="3803484"/>
            <a:ext cx="6096000" cy="630942"/>
          </a:xfrm>
          <a:prstGeom prst="rect">
            <a:avLst/>
          </a:prstGeom>
        </p:spPr>
        <p:txBody>
          <a:bodyPr>
            <a:spAutoFit/>
          </a:bodyPr>
          <a:lstStyle/>
          <a:p>
            <a:pPr algn="just">
              <a:lnSpc>
                <a:spcPts val="1350"/>
              </a:lnSpc>
            </a:pPr>
            <a:r>
              <a:rPr lang="en-US" sz="1200" spc="-10" dirty="0">
                <a:latin typeface="Apple Braille" pitchFamily="2" charset="0"/>
                <a:ea typeface="Times New Roman" panose="02020603050405020304" pitchFamily="18" charset="0"/>
                <a:cs typeface="Times New Roman" panose="02020603050405020304" pitchFamily="18" charset="0"/>
              </a:rPr>
              <a:t>Bullying is totally unacceptable and is not tolerated at SAIS.  All SAIS family members are treated with respect, regardless</a:t>
            </a:r>
            <a:r>
              <a:rPr lang="en-US" sz="1200" spc="140" dirty="0">
                <a:latin typeface="Apple Braille" pitchFamily="2" charset="0"/>
                <a:ea typeface="Times New Roman" panose="02020603050405020304" pitchFamily="18" charset="0"/>
                <a:cs typeface="Times New Roman" panose="02020603050405020304" pitchFamily="18" charset="0"/>
              </a:rPr>
              <a:t> </a:t>
            </a:r>
            <a:r>
              <a:rPr lang="en-US" sz="1200" spc="-10" dirty="0">
                <a:latin typeface="Apple Braille" pitchFamily="2" charset="0"/>
                <a:ea typeface="Times New Roman" panose="02020603050405020304" pitchFamily="18" charset="0"/>
                <a:cs typeface="Times New Roman" panose="02020603050405020304" pitchFamily="18" charset="0"/>
              </a:rPr>
              <a:t>of</a:t>
            </a:r>
            <a:r>
              <a:rPr lang="en-US" sz="1200" spc="140" dirty="0">
                <a:latin typeface="Apple Braille" pitchFamily="2" charset="0"/>
                <a:ea typeface="Times New Roman" panose="02020603050405020304" pitchFamily="18" charset="0"/>
                <a:cs typeface="Times New Roman" panose="02020603050405020304" pitchFamily="18" charset="0"/>
              </a:rPr>
              <a:t> </a:t>
            </a:r>
            <a:r>
              <a:rPr lang="en-US" sz="1200" spc="-10" dirty="0">
                <a:latin typeface="Apple Braille" pitchFamily="2" charset="0"/>
                <a:ea typeface="Times New Roman" panose="02020603050405020304" pitchFamily="18" charset="0"/>
                <a:cs typeface="Times New Roman" panose="02020603050405020304" pitchFamily="18" charset="0"/>
              </a:rPr>
              <a:t>their</a:t>
            </a:r>
            <a:r>
              <a:rPr lang="en-US" sz="1200" spc="140" dirty="0">
                <a:latin typeface="Apple Braille" pitchFamily="2" charset="0"/>
                <a:ea typeface="Times New Roman" panose="02020603050405020304" pitchFamily="18" charset="0"/>
                <a:cs typeface="Times New Roman" panose="02020603050405020304" pitchFamily="18" charset="0"/>
              </a:rPr>
              <a:t> </a:t>
            </a:r>
            <a:r>
              <a:rPr lang="en-US" sz="1200" spc="-10" dirty="0">
                <a:latin typeface="Apple Braille" pitchFamily="2" charset="0"/>
                <a:ea typeface="Times New Roman" panose="02020603050405020304" pitchFamily="18" charset="0"/>
                <a:cs typeface="Times New Roman" panose="02020603050405020304" pitchFamily="18" charset="0"/>
              </a:rPr>
              <a:t>gender,</a:t>
            </a:r>
            <a:r>
              <a:rPr lang="en-US" sz="1200" spc="140" dirty="0">
                <a:latin typeface="Apple Braille" pitchFamily="2" charset="0"/>
                <a:ea typeface="Times New Roman" panose="02020603050405020304" pitchFamily="18" charset="0"/>
                <a:cs typeface="Times New Roman" panose="02020603050405020304" pitchFamily="18" charset="0"/>
              </a:rPr>
              <a:t> religion, </a:t>
            </a:r>
            <a:r>
              <a:rPr lang="en-US" sz="1200" spc="-10" dirty="0">
                <a:latin typeface="Apple Braille" pitchFamily="2" charset="0"/>
                <a:ea typeface="Times New Roman" panose="02020603050405020304" pitchFamily="18" charset="0"/>
                <a:cs typeface="Times New Roman" panose="02020603050405020304" pitchFamily="18" charset="0"/>
              </a:rPr>
              <a:t>appearance,</a:t>
            </a:r>
            <a:r>
              <a:rPr lang="en-US" sz="1200" spc="140" dirty="0">
                <a:latin typeface="Apple Braille" pitchFamily="2" charset="0"/>
                <a:ea typeface="Times New Roman" panose="02020603050405020304" pitchFamily="18" charset="0"/>
                <a:cs typeface="Times New Roman" panose="02020603050405020304" pitchFamily="18" charset="0"/>
              </a:rPr>
              <a:t> </a:t>
            </a:r>
            <a:r>
              <a:rPr lang="en-US" sz="1200" spc="-10" dirty="0">
                <a:latin typeface="Apple Braille" pitchFamily="2" charset="0"/>
                <a:ea typeface="Times New Roman" panose="02020603050405020304" pitchFamily="18" charset="0"/>
                <a:cs typeface="Times New Roman" panose="02020603050405020304" pitchFamily="18" charset="0"/>
              </a:rPr>
              <a:t>race,</a:t>
            </a:r>
            <a:r>
              <a:rPr lang="en-US" sz="1200" spc="140" dirty="0">
                <a:latin typeface="Apple Braille" pitchFamily="2" charset="0"/>
                <a:ea typeface="Times New Roman" panose="02020603050405020304" pitchFamily="18" charset="0"/>
                <a:cs typeface="Times New Roman" panose="02020603050405020304" pitchFamily="18" charset="0"/>
              </a:rPr>
              <a:t> and ability, </a:t>
            </a:r>
            <a:r>
              <a:rPr lang="en-US" sz="1200" spc="-10" dirty="0">
                <a:latin typeface="Apple Braille" pitchFamily="2" charset="0"/>
                <a:ea typeface="Times New Roman" panose="02020603050405020304" pitchFamily="18" charset="0"/>
                <a:cs typeface="Times New Roman" panose="02020603050405020304" pitchFamily="18" charset="0"/>
              </a:rPr>
              <a:t>ethnic</a:t>
            </a:r>
            <a:r>
              <a:rPr lang="en-US" sz="1200" spc="140" dirty="0">
                <a:latin typeface="Apple Braille" pitchFamily="2" charset="0"/>
                <a:ea typeface="Times New Roman" panose="02020603050405020304" pitchFamily="18" charset="0"/>
                <a:cs typeface="Times New Roman" panose="02020603050405020304" pitchFamily="18" charset="0"/>
              </a:rPr>
              <a:t> </a:t>
            </a:r>
            <a:r>
              <a:rPr lang="en-US" sz="1200" spc="-10" dirty="0">
                <a:latin typeface="Apple Braille" pitchFamily="2" charset="0"/>
                <a:ea typeface="Times New Roman" panose="02020603050405020304" pitchFamily="18" charset="0"/>
                <a:cs typeface="Times New Roman" panose="02020603050405020304" pitchFamily="18" charset="0"/>
              </a:rPr>
              <a:t>or</a:t>
            </a:r>
            <a:r>
              <a:rPr lang="en-US" sz="1200" spc="140" dirty="0">
                <a:latin typeface="Apple Braille" pitchFamily="2" charset="0"/>
                <a:ea typeface="Times New Roman" panose="02020603050405020304" pitchFamily="18" charset="0"/>
                <a:cs typeface="Times New Roman" panose="02020603050405020304" pitchFamily="18" charset="0"/>
              </a:rPr>
              <a:t> </a:t>
            </a:r>
            <a:r>
              <a:rPr lang="en-US" sz="1200" spc="-10" dirty="0">
                <a:latin typeface="Apple Braille" pitchFamily="2" charset="0"/>
                <a:ea typeface="Times New Roman" panose="02020603050405020304" pitchFamily="18" charset="0"/>
                <a:cs typeface="Times New Roman" panose="02020603050405020304" pitchFamily="18" charset="0"/>
              </a:rPr>
              <a:t>social</a:t>
            </a:r>
            <a:r>
              <a:rPr lang="en-US" sz="1200" spc="140" dirty="0">
                <a:latin typeface="Apple Braille" pitchFamily="2" charset="0"/>
                <a:ea typeface="Times New Roman" panose="02020603050405020304" pitchFamily="18" charset="0"/>
                <a:cs typeface="Times New Roman" panose="02020603050405020304" pitchFamily="18" charset="0"/>
              </a:rPr>
              <a:t> </a:t>
            </a:r>
            <a:r>
              <a:rPr lang="en-US" sz="1200" spc="-10" dirty="0">
                <a:latin typeface="Apple Braille" pitchFamily="2" charset="0"/>
                <a:ea typeface="Times New Roman" panose="02020603050405020304" pitchFamily="18" charset="0"/>
                <a:cs typeface="Times New Roman" panose="02020603050405020304" pitchFamily="18" charset="0"/>
              </a:rPr>
              <a:t>background.   </a:t>
            </a:r>
            <a:endParaRPr lang="en-AE"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335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gn on a pole&#10;&#10;Description automatically generated">
            <a:extLst>
              <a:ext uri="{FF2B5EF4-FFF2-40B4-BE49-F238E27FC236}">
                <a16:creationId xmlns:a16="http://schemas.microsoft.com/office/drawing/2014/main" id="{1B5C3DBB-8F27-A747-8538-3D624C9822E0}"/>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3010572" y="486759"/>
            <a:ext cx="5884482" cy="5884482"/>
          </a:xfrm>
          <a:prstGeom prst="ellipse">
            <a:avLst/>
          </a:prstGeom>
        </p:spPr>
      </p:pic>
      <p:sp>
        <p:nvSpPr>
          <p:cNvPr id="2" name="Title 1">
            <a:extLst>
              <a:ext uri="{FF2B5EF4-FFF2-40B4-BE49-F238E27FC236}">
                <a16:creationId xmlns:a16="http://schemas.microsoft.com/office/drawing/2014/main" id="{C459DC37-0C50-064E-9D98-DDD237869A25}"/>
              </a:ext>
            </a:extLst>
          </p:cNvPr>
          <p:cNvSpPr>
            <a:spLocks noGrp="1"/>
          </p:cNvSpPr>
          <p:nvPr>
            <p:ph type="title"/>
          </p:nvPr>
        </p:nvSpPr>
        <p:spPr>
          <a:xfrm>
            <a:off x="1066800" y="178955"/>
            <a:ext cx="10058400" cy="1371600"/>
          </a:xfrm>
        </p:spPr>
        <p:txBody>
          <a:bodyPr/>
          <a:lstStyle/>
          <a:p>
            <a:r>
              <a:rPr lang="en-US" b="1" dirty="0"/>
              <a:t>What is Bullying?</a:t>
            </a:r>
            <a:r>
              <a:rPr lang="en-AE" dirty="0"/>
              <a:t> </a:t>
            </a:r>
          </a:p>
        </p:txBody>
      </p:sp>
      <p:sp>
        <p:nvSpPr>
          <p:cNvPr id="3" name="Content Placeholder 2">
            <a:extLst>
              <a:ext uri="{FF2B5EF4-FFF2-40B4-BE49-F238E27FC236}">
                <a16:creationId xmlns:a16="http://schemas.microsoft.com/office/drawing/2014/main" id="{145582BD-3112-5447-A188-8F259816D9D2}"/>
              </a:ext>
            </a:extLst>
          </p:cNvPr>
          <p:cNvSpPr>
            <a:spLocks noGrp="1"/>
          </p:cNvSpPr>
          <p:nvPr>
            <p:ph idx="1"/>
          </p:nvPr>
        </p:nvSpPr>
        <p:spPr>
          <a:xfrm>
            <a:off x="1066800" y="1342945"/>
            <a:ext cx="10058400" cy="743111"/>
          </a:xfrm>
        </p:spPr>
        <p:txBody>
          <a:bodyPr>
            <a:normAutofit/>
          </a:bodyPr>
          <a:lstStyle/>
          <a:p>
            <a:r>
              <a:rPr lang="en-US" sz="1200" dirty="0">
                <a:latin typeface="Apple Braille" pitchFamily="2" charset="0"/>
              </a:rPr>
              <a:t>Bullying occurs when a person or a group of persons deliberately and repeatedly hurt, upset or frighten somebody less powerful than themselves. </a:t>
            </a:r>
            <a:endParaRPr lang="en-AE" sz="1200" dirty="0"/>
          </a:p>
        </p:txBody>
      </p:sp>
      <p:sp>
        <p:nvSpPr>
          <p:cNvPr id="4" name="Title 1">
            <a:extLst>
              <a:ext uri="{FF2B5EF4-FFF2-40B4-BE49-F238E27FC236}">
                <a16:creationId xmlns:a16="http://schemas.microsoft.com/office/drawing/2014/main" id="{34B7C042-FE95-D04A-BD5F-00946152FDD0}"/>
              </a:ext>
            </a:extLst>
          </p:cNvPr>
          <p:cNvSpPr txBox="1">
            <a:spLocks/>
          </p:cNvSpPr>
          <p:nvPr/>
        </p:nvSpPr>
        <p:spPr>
          <a:xfrm>
            <a:off x="1066800" y="1878446"/>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r>
              <a:rPr lang="en-US" b="1" dirty="0"/>
              <a:t>Bullying includes:</a:t>
            </a:r>
            <a:endParaRPr lang="en-US" dirty="0"/>
          </a:p>
        </p:txBody>
      </p:sp>
      <p:sp>
        <p:nvSpPr>
          <p:cNvPr id="5" name="Content Placeholder 2">
            <a:extLst>
              <a:ext uri="{FF2B5EF4-FFF2-40B4-BE49-F238E27FC236}">
                <a16:creationId xmlns:a16="http://schemas.microsoft.com/office/drawing/2014/main" id="{5CA35FA9-4DC8-774F-AC9A-717DDDB0171B}"/>
              </a:ext>
            </a:extLst>
          </p:cNvPr>
          <p:cNvSpPr txBox="1">
            <a:spLocks/>
          </p:cNvSpPr>
          <p:nvPr/>
        </p:nvSpPr>
        <p:spPr>
          <a:xfrm>
            <a:off x="1066800" y="3057444"/>
            <a:ext cx="3453685" cy="3111536"/>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0"/>
            <a:r>
              <a:rPr lang="en-US" sz="1200" dirty="0">
                <a:latin typeface="Apple Braille" pitchFamily="2" charset="0"/>
              </a:rPr>
              <a:t>Name calling, teasing, ridiculing, sarcasm</a:t>
            </a:r>
            <a:endParaRPr lang="en-AE" sz="1200" dirty="0"/>
          </a:p>
          <a:p>
            <a:pPr lvl="0"/>
            <a:r>
              <a:rPr lang="en-US" sz="1200" dirty="0">
                <a:latin typeface="Apple Braille" pitchFamily="2" charset="0"/>
              </a:rPr>
              <a:t>Putting down others and their achievements</a:t>
            </a:r>
            <a:endParaRPr lang="en-AE" sz="1200" dirty="0"/>
          </a:p>
          <a:p>
            <a:pPr lvl="0"/>
            <a:r>
              <a:rPr lang="en-US" sz="1200" dirty="0">
                <a:latin typeface="Apple Braille" pitchFamily="2" charset="0"/>
              </a:rPr>
              <a:t>Touching people in ways they don't want to</a:t>
            </a:r>
            <a:endParaRPr lang="en-AE" sz="1200" dirty="0"/>
          </a:p>
          <a:p>
            <a:pPr lvl="0"/>
            <a:r>
              <a:rPr lang="en-US" sz="1200" dirty="0">
                <a:latin typeface="Apple Braille" pitchFamily="2" charset="0"/>
              </a:rPr>
              <a:t>be touched</a:t>
            </a:r>
            <a:endParaRPr lang="en-AE" sz="1200" dirty="0"/>
          </a:p>
          <a:p>
            <a:pPr lvl="0"/>
            <a:r>
              <a:rPr lang="en-US" sz="1200" dirty="0">
                <a:latin typeface="Apple Braille" pitchFamily="2" charset="0"/>
              </a:rPr>
              <a:t>Damaging, stealing, removing or hiding </a:t>
            </a:r>
            <a:endParaRPr lang="en-AE" sz="1200" dirty="0"/>
          </a:p>
          <a:p>
            <a:pPr lvl="0"/>
            <a:r>
              <a:rPr lang="en-US" sz="1200" dirty="0">
                <a:latin typeface="Apple Braille" pitchFamily="2" charset="0"/>
              </a:rPr>
              <a:t>others’ belongings</a:t>
            </a:r>
            <a:endParaRPr lang="en-AE" sz="1200" dirty="0"/>
          </a:p>
          <a:p>
            <a:pPr lvl="0"/>
            <a:r>
              <a:rPr lang="en-US" sz="1200" dirty="0">
                <a:latin typeface="Apple Braille" pitchFamily="2" charset="0"/>
              </a:rPr>
              <a:t>Making comments/gestures to another of a</a:t>
            </a:r>
            <a:endParaRPr lang="en-AE" sz="1200" dirty="0"/>
          </a:p>
          <a:p>
            <a:pPr lvl="0"/>
            <a:r>
              <a:rPr lang="en-US" sz="1200" dirty="0">
                <a:latin typeface="Apple Braille" pitchFamily="2" charset="0"/>
              </a:rPr>
              <a:t>sexual nature</a:t>
            </a:r>
            <a:endParaRPr lang="en-AE" sz="1200" dirty="0"/>
          </a:p>
          <a:p>
            <a:pPr lvl="0"/>
            <a:r>
              <a:rPr lang="en-US" sz="1200" dirty="0">
                <a:latin typeface="Apple Braille" pitchFamily="2" charset="0"/>
              </a:rPr>
              <a:t>Making negative comments about family,</a:t>
            </a:r>
            <a:endParaRPr lang="en-AE" sz="1200" dirty="0"/>
          </a:p>
          <a:p>
            <a:pPr lvl="0"/>
            <a:r>
              <a:rPr lang="en-US" sz="1200" dirty="0">
                <a:latin typeface="Apple Braille" pitchFamily="2" charset="0"/>
              </a:rPr>
              <a:t>country of birth, nationality, ability or </a:t>
            </a:r>
            <a:endParaRPr lang="en-AE" sz="1200" dirty="0"/>
          </a:p>
          <a:p>
            <a:r>
              <a:rPr lang="en-US" sz="1200" dirty="0">
                <a:latin typeface="Apple Braille" pitchFamily="2" charset="0"/>
              </a:rPr>
              <a:t>religion</a:t>
            </a:r>
            <a:r>
              <a:rPr lang="en-AE" sz="1200" dirty="0"/>
              <a:t> </a:t>
            </a:r>
          </a:p>
        </p:txBody>
      </p:sp>
      <p:sp>
        <p:nvSpPr>
          <p:cNvPr id="6" name="Content Placeholder 2">
            <a:extLst>
              <a:ext uri="{FF2B5EF4-FFF2-40B4-BE49-F238E27FC236}">
                <a16:creationId xmlns:a16="http://schemas.microsoft.com/office/drawing/2014/main" id="{A6050B47-92D9-364F-A10B-62B8F60C4C8A}"/>
              </a:ext>
            </a:extLst>
          </p:cNvPr>
          <p:cNvSpPr txBox="1">
            <a:spLocks/>
          </p:cNvSpPr>
          <p:nvPr/>
        </p:nvSpPr>
        <p:spPr>
          <a:xfrm>
            <a:off x="5944674" y="3057444"/>
            <a:ext cx="3453685" cy="3111536"/>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0"/>
            <a:r>
              <a:rPr lang="en-US" sz="1200" dirty="0">
                <a:latin typeface="Apple Braille" pitchFamily="2" charset="0"/>
              </a:rPr>
              <a:t>Making inappropriate comments about</a:t>
            </a:r>
            <a:endParaRPr lang="en-AE" sz="1200" dirty="0"/>
          </a:p>
          <a:p>
            <a:pPr lvl="0"/>
            <a:r>
              <a:rPr lang="en-US" sz="1200" dirty="0">
                <a:latin typeface="Apple Braille" pitchFamily="2" charset="0"/>
              </a:rPr>
              <a:t>another's physical appearance or clothes</a:t>
            </a:r>
            <a:endParaRPr lang="en-AE" sz="1200" dirty="0"/>
          </a:p>
          <a:p>
            <a:pPr lvl="0"/>
            <a:r>
              <a:rPr lang="en-US" sz="1200" dirty="0">
                <a:latin typeface="Apple Braille" pitchFamily="2" charset="0"/>
              </a:rPr>
              <a:t>Physical violence or threats</a:t>
            </a:r>
            <a:endParaRPr lang="en-AE" sz="1200" dirty="0"/>
          </a:p>
          <a:p>
            <a:pPr lvl="0"/>
            <a:r>
              <a:rPr lang="en-US" sz="1200" dirty="0">
                <a:latin typeface="Apple Braille" pitchFamily="2" charset="0"/>
              </a:rPr>
              <a:t>Forcing others to act against their will</a:t>
            </a:r>
            <a:endParaRPr lang="en-AE" sz="1200" dirty="0"/>
          </a:p>
          <a:p>
            <a:pPr lvl="0"/>
            <a:r>
              <a:rPr lang="en-US" sz="1200" dirty="0">
                <a:latin typeface="Apple Braille" pitchFamily="2" charset="0"/>
              </a:rPr>
              <a:t>Spreading rumors/gossip</a:t>
            </a:r>
            <a:endParaRPr lang="en-AE" sz="1200" dirty="0"/>
          </a:p>
          <a:p>
            <a:pPr lvl="0"/>
            <a:r>
              <a:rPr lang="en-US" sz="1200" dirty="0">
                <a:latin typeface="Apple Braille" pitchFamily="2" charset="0"/>
              </a:rPr>
              <a:t>Demands for money or possessions</a:t>
            </a:r>
            <a:endParaRPr lang="en-AE" sz="1200" dirty="0"/>
          </a:p>
          <a:p>
            <a:pPr lvl="0"/>
            <a:r>
              <a:rPr lang="en-US" sz="1200" dirty="0">
                <a:latin typeface="Apple Braille" pitchFamily="2" charset="0"/>
              </a:rPr>
              <a:t>Purposely leaving someone out of activities</a:t>
            </a:r>
            <a:endParaRPr lang="en-AE" sz="1200" dirty="0"/>
          </a:p>
          <a:p>
            <a:pPr lvl="0"/>
            <a:r>
              <a:rPr lang="en-US" sz="1200" dirty="0">
                <a:latin typeface="Apple Braille" pitchFamily="2" charset="0"/>
              </a:rPr>
              <a:t>Glaring and menacing gestures</a:t>
            </a:r>
            <a:endParaRPr lang="en-AE" sz="1200" dirty="0"/>
          </a:p>
          <a:p>
            <a:pPr lvl="0"/>
            <a:r>
              <a:rPr lang="en-US" sz="1200" dirty="0">
                <a:latin typeface="Apple Braille" pitchFamily="2" charset="0"/>
              </a:rPr>
              <a:t>Telephone/Cyber bullying</a:t>
            </a:r>
            <a:endParaRPr lang="en-AE" sz="1200" dirty="0"/>
          </a:p>
          <a:p>
            <a:pPr lvl="0"/>
            <a:r>
              <a:rPr lang="en-US" sz="1200" dirty="0">
                <a:latin typeface="Apple Braille" pitchFamily="2" charset="0"/>
              </a:rPr>
              <a:t>Writing offensive notes or graffiti, email</a:t>
            </a:r>
            <a:endParaRPr lang="en-AE" sz="1200" dirty="0"/>
          </a:p>
          <a:p>
            <a:pPr lvl="0"/>
            <a:r>
              <a:rPr lang="en-US" sz="1200" dirty="0">
                <a:latin typeface="Apple Braille" pitchFamily="2" charset="0"/>
              </a:rPr>
              <a:t>about others</a:t>
            </a:r>
            <a:endParaRPr lang="en-AE" sz="1200" dirty="0"/>
          </a:p>
        </p:txBody>
      </p:sp>
    </p:spTree>
    <p:extLst>
      <p:ext uri="{BB962C8B-B14F-4D97-AF65-F5344CB8AC3E}">
        <p14:creationId xmlns:p14="http://schemas.microsoft.com/office/powerpoint/2010/main" val="2138999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gn on a pole&#10;&#10;Description automatically generated">
            <a:extLst>
              <a:ext uri="{FF2B5EF4-FFF2-40B4-BE49-F238E27FC236}">
                <a16:creationId xmlns:a16="http://schemas.microsoft.com/office/drawing/2014/main" id="{1B5C3DBB-8F27-A747-8538-3D624C9822E0}"/>
              </a:ext>
            </a:extLst>
          </p:cNvPr>
          <p:cNvPicPr>
            <a:picLocks noChangeAspect="1"/>
          </p:cNvPicPr>
          <p:nvPr/>
        </p:nvPicPr>
        <p:blipFill>
          <a:blip r:embed="rId2">
            <a:alphaModFix amt="6000"/>
            <a:extLst>
              <a:ext uri="{837473B0-CC2E-450A-ABE3-18F120FF3D39}">
                <a1611:picAttrSrcUrl xmlns:a1611="http://schemas.microsoft.com/office/drawing/2016/11/main" r:id="rId3"/>
              </a:ext>
            </a:extLst>
          </a:blip>
          <a:stretch>
            <a:fillRect/>
          </a:stretch>
        </p:blipFill>
        <p:spPr>
          <a:xfrm>
            <a:off x="3010572" y="486759"/>
            <a:ext cx="5884482" cy="5884482"/>
          </a:xfrm>
          <a:prstGeom prst="ellipse">
            <a:avLst/>
          </a:prstGeom>
        </p:spPr>
      </p:pic>
      <p:sp>
        <p:nvSpPr>
          <p:cNvPr id="2" name="Title 1">
            <a:extLst>
              <a:ext uri="{FF2B5EF4-FFF2-40B4-BE49-F238E27FC236}">
                <a16:creationId xmlns:a16="http://schemas.microsoft.com/office/drawing/2014/main" id="{C459DC37-0C50-064E-9D98-DDD237869A25}"/>
              </a:ext>
            </a:extLst>
          </p:cNvPr>
          <p:cNvSpPr>
            <a:spLocks noGrp="1"/>
          </p:cNvSpPr>
          <p:nvPr>
            <p:ph type="title"/>
          </p:nvPr>
        </p:nvSpPr>
        <p:spPr>
          <a:xfrm>
            <a:off x="1066800" y="395288"/>
            <a:ext cx="10058400" cy="1371600"/>
          </a:xfrm>
        </p:spPr>
        <p:txBody>
          <a:bodyPr/>
          <a:lstStyle/>
          <a:p>
            <a:r>
              <a:rPr lang="en-US" b="1" i="1" dirty="0"/>
              <a:t>There are no Acceptable Excuses for Bullying:</a:t>
            </a:r>
            <a:endParaRPr lang="en-AE" dirty="0"/>
          </a:p>
        </p:txBody>
      </p:sp>
      <p:sp>
        <p:nvSpPr>
          <p:cNvPr id="3" name="Content Placeholder 2">
            <a:extLst>
              <a:ext uri="{FF2B5EF4-FFF2-40B4-BE49-F238E27FC236}">
                <a16:creationId xmlns:a16="http://schemas.microsoft.com/office/drawing/2014/main" id="{145582BD-3112-5447-A188-8F259816D9D2}"/>
              </a:ext>
            </a:extLst>
          </p:cNvPr>
          <p:cNvSpPr>
            <a:spLocks noGrp="1"/>
          </p:cNvSpPr>
          <p:nvPr>
            <p:ph idx="1"/>
          </p:nvPr>
        </p:nvSpPr>
        <p:spPr>
          <a:xfrm>
            <a:off x="1607713" y="1858359"/>
            <a:ext cx="3711262" cy="3903852"/>
          </a:xfrm>
        </p:spPr>
        <p:txBody>
          <a:bodyPr>
            <a:noAutofit/>
          </a:bodyPr>
          <a:lstStyle/>
          <a:p>
            <a:r>
              <a:rPr lang="en-US" sz="1200" dirty="0">
                <a:latin typeface="Apple Braille" pitchFamily="2" charset="0"/>
              </a:rPr>
              <a:t>"</a:t>
            </a:r>
            <a:r>
              <a:rPr lang="en-US" sz="1200" i="1" dirty="0">
                <a:latin typeface="Apple Braille" pitchFamily="2" charset="0"/>
              </a:rPr>
              <a:t>I WAS JUST PLAYING AROUND. CAN'T THEY TAKE A JOKE?"</a:t>
            </a:r>
            <a:endParaRPr lang="en-AE" sz="1200" dirty="0"/>
          </a:p>
          <a:p>
            <a:r>
              <a:rPr lang="en-US" sz="1200" dirty="0">
                <a:latin typeface="Apple Braille" pitchFamily="2" charset="0"/>
              </a:rPr>
              <a:t>This is the most common response to bullying.  It is not a joke to make someone feel miserable.  This is bullying.</a:t>
            </a:r>
            <a:endParaRPr lang="en-AE" sz="1200" dirty="0"/>
          </a:p>
          <a:p>
            <a:r>
              <a:rPr lang="en-US" sz="1200" i="1" dirty="0">
                <a:latin typeface="Apple Braille" pitchFamily="2" charset="0"/>
              </a:rPr>
              <a:t>"I'LL IGNORE IT AND IT WILL GO AWAY"</a:t>
            </a:r>
            <a:endParaRPr lang="en-AE" sz="1200" dirty="0"/>
          </a:p>
          <a:p>
            <a:r>
              <a:rPr lang="en-US" sz="1200" dirty="0">
                <a:latin typeface="Apple Braille" pitchFamily="2" charset="0"/>
              </a:rPr>
              <a:t>If anything, ignoring it makes it worse.  It gives the bully the impression that their bullying is OK and that you agree with what the bully is doing.</a:t>
            </a:r>
            <a:endParaRPr lang="en-AE" sz="1200" dirty="0"/>
          </a:p>
          <a:p>
            <a:r>
              <a:rPr lang="en-US" sz="1200" i="1" dirty="0">
                <a:latin typeface="Apple Braille" pitchFamily="2" charset="0"/>
              </a:rPr>
              <a:t>"ONLY WEAK PEOPLE TELL TALES"</a:t>
            </a:r>
            <a:endParaRPr lang="en-AE" sz="1200" dirty="0"/>
          </a:p>
          <a:p>
            <a:r>
              <a:rPr lang="en-US" sz="1200" dirty="0">
                <a:latin typeface="Apple Braille" pitchFamily="2" charset="0"/>
              </a:rPr>
              <a:t>It takes courage and strength of character to stand up for your rights and those of others.  Bullying continues when people do nothing.</a:t>
            </a:r>
            <a:endParaRPr lang="en-AE" sz="1200" dirty="0"/>
          </a:p>
        </p:txBody>
      </p:sp>
      <p:sp>
        <p:nvSpPr>
          <p:cNvPr id="9" name="Content Placeholder 2">
            <a:extLst>
              <a:ext uri="{FF2B5EF4-FFF2-40B4-BE49-F238E27FC236}">
                <a16:creationId xmlns:a16="http://schemas.microsoft.com/office/drawing/2014/main" id="{0AA6BC3B-DE77-8F4E-8AE7-ACADBD5E674E}"/>
              </a:ext>
            </a:extLst>
          </p:cNvPr>
          <p:cNvSpPr txBox="1">
            <a:spLocks/>
          </p:cNvSpPr>
          <p:nvPr/>
        </p:nvSpPr>
        <p:spPr>
          <a:xfrm>
            <a:off x="6873025" y="1766888"/>
            <a:ext cx="3711262" cy="3535423"/>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1200" i="1" dirty="0">
                <a:latin typeface="Apple Braille" pitchFamily="2" charset="0"/>
              </a:rPr>
              <a:t>"I DON'T WANT TO CAUSE TROUBLE"</a:t>
            </a:r>
            <a:endParaRPr lang="en-AE" sz="1200" dirty="0"/>
          </a:p>
          <a:p>
            <a:r>
              <a:rPr lang="en-US" sz="1200" dirty="0">
                <a:latin typeface="Apple Braille" pitchFamily="2" charset="0"/>
              </a:rPr>
              <a:t>All members of the SAIS family have the right to feel safe at school.  You are not causing trouble by telling someone about bullying; you are standing up for yourself and others’ rights.</a:t>
            </a:r>
            <a:endParaRPr lang="en-AE" sz="1200" dirty="0"/>
          </a:p>
          <a:p>
            <a:r>
              <a:rPr lang="en-US" sz="1200" dirty="0">
                <a:latin typeface="Apple Braille" pitchFamily="2" charset="0"/>
              </a:rPr>
              <a:t> </a:t>
            </a:r>
            <a:endParaRPr lang="en-AE" sz="1200" dirty="0"/>
          </a:p>
          <a:p>
            <a:r>
              <a:rPr lang="en-US" sz="1200" i="1" dirty="0">
                <a:latin typeface="Apple Braille" pitchFamily="2" charset="0"/>
              </a:rPr>
              <a:t>"NO ONE CAN DO ANYTHING ABOUT IT"</a:t>
            </a:r>
            <a:endParaRPr lang="en-AE" sz="1200" dirty="0"/>
          </a:p>
          <a:p>
            <a:r>
              <a:rPr lang="en-US" sz="1200" dirty="0">
                <a:latin typeface="Apple Braille" pitchFamily="2" charset="0"/>
              </a:rPr>
              <a:t>Most cases of bullying are sorted out very simply, especially if it is reported straight away.  We are committed to solving these problems.</a:t>
            </a:r>
            <a:endParaRPr lang="en-AE" sz="1200" dirty="0"/>
          </a:p>
          <a:p>
            <a:r>
              <a:rPr lang="en-US" sz="1200" dirty="0">
                <a:latin typeface="Apple Braille" pitchFamily="2" charset="0"/>
              </a:rPr>
              <a:t> </a:t>
            </a:r>
            <a:endParaRPr lang="en-AE" sz="1200" dirty="0"/>
          </a:p>
          <a:p>
            <a:r>
              <a:rPr lang="en-US" sz="1200" i="1" dirty="0">
                <a:latin typeface="Apple Braille" pitchFamily="2" charset="0"/>
              </a:rPr>
              <a:t>"THEY ASKED FOR IT"</a:t>
            </a:r>
            <a:endParaRPr lang="en-AE" sz="1200" dirty="0"/>
          </a:p>
          <a:p>
            <a:r>
              <a:rPr lang="en-US" sz="1200" dirty="0">
                <a:latin typeface="Apple Braille" pitchFamily="2" charset="0"/>
              </a:rPr>
              <a:t>Nobody asks for it or deserves it.</a:t>
            </a:r>
            <a:endParaRPr lang="en-AE" sz="1200" dirty="0"/>
          </a:p>
        </p:txBody>
      </p:sp>
    </p:spTree>
    <p:extLst>
      <p:ext uri="{BB962C8B-B14F-4D97-AF65-F5344CB8AC3E}">
        <p14:creationId xmlns:p14="http://schemas.microsoft.com/office/powerpoint/2010/main" val="4099594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7" name="Graphic 6" descr="Dictionary Remove">
            <a:extLst>
              <a:ext uri="{FF2B5EF4-FFF2-40B4-BE49-F238E27FC236}">
                <a16:creationId xmlns:a16="http://schemas.microsoft.com/office/drawing/2014/main" id="{B0034F47-3C5B-4EC3-AAF9-9412E5C1D8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9F8DDFBA-817E-7245-97E9-A3A760A4620E}"/>
              </a:ext>
            </a:extLst>
          </p:cNvPr>
          <p:cNvSpPr>
            <a:spLocks noGrp="1"/>
          </p:cNvSpPr>
          <p:nvPr>
            <p:ph idx="1"/>
          </p:nvPr>
        </p:nvSpPr>
        <p:spPr>
          <a:xfrm>
            <a:off x="6505610" y="1230863"/>
            <a:ext cx="4957554" cy="3496120"/>
          </a:xfrm>
        </p:spPr>
        <p:txBody>
          <a:bodyPr>
            <a:noAutofit/>
          </a:bodyPr>
          <a:lstStyle/>
          <a:p>
            <a:pPr>
              <a:lnSpc>
                <a:spcPct val="100000"/>
              </a:lnSpc>
            </a:pPr>
            <a:r>
              <a:rPr lang="en-US" sz="1200" b="1" u="sng" dirty="0">
                <a:latin typeface="Apple Braille" pitchFamily="2" charset="0"/>
              </a:rPr>
              <a:t>Makeup Work</a:t>
            </a:r>
            <a:endParaRPr lang="en-AE" sz="1200" b="1" dirty="0"/>
          </a:p>
          <a:p>
            <a:pPr lvl="1">
              <a:lnSpc>
                <a:spcPct val="100000"/>
              </a:lnSpc>
            </a:pPr>
            <a:r>
              <a:rPr lang="en-US" sz="1200" dirty="0">
                <a:latin typeface="Apple Braille" pitchFamily="2" charset="0"/>
              </a:rPr>
              <a:t>Students are responsible for work missed while absent.</a:t>
            </a:r>
            <a:endParaRPr lang="en-AE" sz="1200" dirty="0"/>
          </a:p>
          <a:p>
            <a:pPr lvl="1">
              <a:lnSpc>
                <a:spcPct val="100000"/>
              </a:lnSpc>
            </a:pPr>
            <a:r>
              <a:rPr lang="en-US" sz="1200" dirty="0">
                <a:latin typeface="Apple Braille" pitchFamily="2" charset="0"/>
              </a:rPr>
              <a:t>The teacher can assist the student in obtaining a list of class assignments that need to be completed in a timely manner.</a:t>
            </a:r>
            <a:endParaRPr lang="en-AE" sz="1200" dirty="0"/>
          </a:p>
          <a:p>
            <a:pPr lvl="1">
              <a:lnSpc>
                <a:spcPct val="100000"/>
              </a:lnSpc>
            </a:pPr>
            <a:r>
              <a:rPr lang="en-US" sz="1200" dirty="0">
                <a:latin typeface="Apple Braille" pitchFamily="2" charset="0"/>
              </a:rPr>
              <a:t>Students who are absent should be proactive in finding out from their teacher(s) what was missed during their absences from school.</a:t>
            </a:r>
            <a:endParaRPr lang="en-AE" sz="1200" dirty="0"/>
          </a:p>
          <a:p>
            <a:pPr lvl="1">
              <a:lnSpc>
                <a:spcPct val="100000"/>
              </a:lnSpc>
            </a:pPr>
            <a:r>
              <a:rPr lang="en-US" sz="1200" dirty="0">
                <a:latin typeface="Apple Braille" pitchFamily="2" charset="0"/>
              </a:rPr>
              <a:t>Generally speaking, there is one day granted for each day of an excused absence in order to turn in the makeup work in a timely fashion.</a:t>
            </a:r>
            <a:endParaRPr lang="en-AE" sz="1200" dirty="0"/>
          </a:p>
          <a:p>
            <a:pPr lvl="1">
              <a:lnSpc>
                <a:spcPct val="100000"/>
              </a:lnSpc>
            </a:pPr>
            <a:r>
              <a:rPr lang="en-US" sz="1200" dirty="0">
                <a:latin typeface="Apple Braille" pitchFamily="2" charset="0"/>
              </a:rPr>
              <a:t>Please discuss make up work options with your teachers.</a:t>
            </a:r>
            <a:endParaRPr lang="en-AE" sz="1200" dirty="0"/>
          </a:p>
          <a:p>
            <a:pPr marL="0" indent="0">
              <a:lnSpc>
                <a:spcPct val="100000"/>
              </a:lnSpc>
              <a:buNone/>
            </a:pPr>
            <a:endParaRPr lang="en-AE" sz="1200" dirty="0"/>
          </a:p>
          <a:p>
            <a:pPr>
              <a:lnSpc>
                <a:spcPct val="100000"/>
              </a:lnSpc>
            </a:pPr>
            <a:r>
              <a:rPr lang="en-US" sz="1200" b="1" u="sng" dirty="0">
                <a:latin typeface="Apple Braille" pitchFamily="2" charset="0"/>
              </a:rPr>
              <a:t>Student Attendance Review Team</a:t>
            </a:r>
            <a:endParaRPr lang="en-AE" sz="1200" b="1" dirty="0"/>
          </a:p>
          <a:p>
            <a:pPr>
              <a:lnSpc>
                <a:spcPct val="100000"/>
              </a:lnSpc>
            </a:pPr>
            <a:r>
              <a:rPr lang="en-US" sz="1200" dirty="0">
                <a:latin typeface="Apple Braille" pitchFamily="2" charset="0"/>
              </a:rPr>
              <a:t>Irregular attendance including but not limited to excessive early sign outs, </a:t>
            </a:r>
            <a:r>
              <a:rPr lang="en-US" sz="1200" dirty="0" err="1">
                <a:latin typeface="Apple Braille" pitchFamily="2" charset="0"/>
              </a:rPr>
              <a:t>tardies</a:t>
            </a:r>
            <a:r>
              <a:rPr lang="en-US" sz="1200" dirty="0">
                <a:latin typeface="Apple Braille" pitchFamily="2" charset="0"/>
              </a:rPr>
              <a:t> and/or absences are grounds for referral to the Student Attendance Review Team (SART). A maximum of twelve (12) absences per year (both excused and unexcused) are allowed. Any more than twelve (12) absences per year will be deemed excessive and grounds for Administrative Review.</a:t>
            </a:r>
            <a:endParaRPr lang="en-AE" sz="1200" dirty="0"/>
          </a:p>
          <a:p>
            <a:pPr>
              <a:lnSpc>
                <a:spcPct val="100000"/>
              </a:lnSpc>
            </a:pPr>
            <a:endParaRPr lang="en-AE" sz="1200" dirty="0"/>
          </a:p>
        </p:txBody>
      </p:sp>
    </p:spTree>
    <p:extLst>
      <p:ext uri="{BB962C8B-B14F-4D97-AF65-F5344CB8AC3E}">
        <p14:creationId xmlns:p14="http://schemas.microsoft.com/office/powerpoint/2010/main" val="1196813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3" name="Rectangle 1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6" name="Straight Connector 1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4" name="Rectangle 2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1079BC45-CFA9-8647-82C1-E8E3B15E3EC9}"/>
              </a:ext>
            </a:extLst>
          </p:cNvPr>
          <p:cNvSpPr>
            <a:spLocks noGrp="1"/>
          </p:cNvSpPr>
          <p:nvPr>
            <p:ph type="title"/>
          </p:nvPr>
        </p:nvSpPr>
        <p:spPr>
          <a:xfrm>
            <a:off x="1256816" y="2046158"/>
            <a:ext cx="9678368" cy="3135379"/>
          </a:xfrm>
        </p:spPr>
        <p:txBody>
          <a:bodyPr vert="horz" lIns="91440" tIns="45720" rIns="91440" bIns="45720" rtlCol="0" anchor="ctr">
            <a:normAutofit/>
          </a:bodyPr>
          <a:lstStyle/>
          <a:p>
            <a:pPr algn="ctr">
              <a:lnSpc>
                <a:spcPct val="83000"/>
              </a:lnSpc>
            </a:pPr>
            <a:r>
              <a:rPr lang="en-US" sz="4600" i="1" cap="all" spc="-100" dirty="0"/>
              <a:t>Additional information</a:t>
            </a:r>
            <a:br>
              <a:rPr lang="en-US" sz="4600" cap="all" spc="-100" dirty="0"/>
            </a:br>
            <a:endParaRPr lang="en-US" sz="4600" cap="all" spc="-100" dirty="0"/>
          </a:p>
        </p:txBody>
      </p:sp>
      <p:sp>
        <p:nvSpPr>
          <p:cNvPr id="26" name="Rectangle 2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200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ED37D9BF-1581-4883-B799-C043F8FE9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67814B78-5878-4DC7-8101-99D363DCF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5">
            <a:extLst>
              <a:ext uri="{FF2B5EF4-FFF2-40B4-BE49-F238E27FC236}">
                <a16:creationId xmlns:a16="http://schemas.microsoft.com/office/drawing/2014/main" id="{CCD55733-8901-41FA-96F8-517B25ECD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02695650-9935-73E9-B37E-A50519329FCA}"/>
              </a:ext>
            </a:extLst>
          </p:cNvPr>
          <p:cNvSpPr>
            <a:spLocks noGrp="1"/>
          </p:cNvSpPr>
          <p:nvPr>
            <p:ph type="title"/>
          </p:nvPr>
        </p:nvSpPr>
        <p:spPr>
          <a:xfrm>
            <a:off x="1066800" y="642594"/>
            <a:ext cx="10058400" cy="1371600"/>
          </a:xfrm>
        </p:spPr>
        <p:txBody>
          <a:bodyPr>
            <a:normAutofit/>
          </a:bodyPr>
          <a:lstStyle/>
          <a:p>
            <a:r>
              <a:rPr lang="en-US" u="sng" dirty="0"/>
              <a:t>Personal Property, Mobile Phones and Devices</a:t>
            </a:r>
          </a:p>
        </p:txBody>
      </p:sp>
      <p:pic>
        <p:nvPicPr>
          <p:cNvPr id="7" name="Picture 6" descr="A close-up of a phone and a tablet&#10;&#10;Description automatically generated with low confidence">
            <a:extLst>
              <a:ext uri="{FF2B5EF4-FFF2-40B4-BE49-F238E27FC236}">
                <a16:creationId xmlns:a16="http://schemas.microsoft.com/office/drawing/2014/main" id="{08B15B03-C7E7-4CD7-A966-25EAD7A89139}"/>
              </a:ext>
            </a:extLst>
          </p:cNvPr>
          <p:cNvPicPr>
            <a:picLocks noChangeAspect="1"/>
          </p:cNvPicPr>
          <p:nvPr/>
        </p:nvPicPr>
        <p:blipFill rotWithShape="1">
          <a:blip r:embed="rId2"/>
          <a:srcRect l="9945" r="13680"/>
          <a:stretch/>
        </p:blipFill>
        <p:spPr>
          <a:xfrm>
            <a:off x="1154352" y="2161487"/>
            <a:ext cx="3019646" cy="3632643"/>
          </a:xfrm>
          <a:prstGeom prst="rect">
            <a:avLst/>
          </a:prstGeom>
        </p:spPr>
      </p:pic>
      <p:sp>
        <p:nvSpPr>
          <p:cNvPr id="3" name="Content Placeholder 2">
            <a:extLst>
              <a:ext uri="{FF2B5EF4-FFF2-40B4-BE49-F238E27FC236}">
                <a16:creationId xmlns:a16="http://schemas.microsoft.com/office/drawing/2014/main" id="{FDF5C0D9-9CA5-BC0F-E0CB-CEF1A14D5853}"/>
              </a:ext>
            </a:extLst>
          </p:cNvPr>
          <p:cNvSpPr>
            <a:spLocks noGrp="1"/>
          </p:cNvSpPr>
          <p:nvPr>
            <p:ph idx="1"/>
          </p:nvPr>
        </p:nvSpPr>
        <p:spPr>
          <a:xfrm>
            <a:off x="4637165" y="2103120"/>
            <a:ext cx="6488035" cy="3931920"/>
          </a:xfrm>
        </p:spPr>
        <p:txBody>
          <a:bodyPr>
            <a:normAutofit/>
          </a:bodyPr>
          <a:lstStyle/>
          <a:p>
            <a:pPr marL="0" indent="0">
              <a:lnSpc>
                <a:spcPct val="100000"/>
              </a:lnSpc>
              <a:buNone/>
            </a:pPr>
            <a:r>
              <a:rPr lang="en-US" sz="1100" b="1" u="sng" dirty="0"/>
              <a:t>Personal Property</a:t>
            </a:r>
          </a:p>
          <a:p>
            <a:pPr>
              <a:lnSpc>
                <a:spcPct val="100000"/>
              </a:lnSpc>
            </a:pPr>
            <a:r>
              <a:rPr lang="en-US" sz="1100" dirty="0"/>
              <a:t>Students who bring personal property onto campus do so at their own risk. SAIS will not be held liable for lost, damaged or stolen items.</a:t>
            </a:r>
          </a:p>
          <a:p>
            <a:pPr marL="0" indent="0">
              <a:lnSpc>
                <a:spcPct val="100000"/>
              </a:lnSpc>
              <a:buNone/>
            </a:pPr>
            <a:endParaRPr lang="en-US" sz="1100" dirty="0"/>
          </a:p>
          <a:p>
            <a:pPr marL="0" indent="0">
              <a:lnSpc>
                <a:spcPct val="100000"/>
              </a:lnSpc>
              <a:buNone/>
            </a:pPr>
            <a:r>
              <a:rPr lang="en-US" sz="1100" b="1" u="sng" dirty="0"/>
              <a:t>Mobile Phones</a:t>
            </a:r>
          </a:p>
          <a:p>
            <a:pPr>
              <a:lnSpc>
                <a:spcPct val="100000"/>
              </a:lnSpc>
            </a:pPr>
            <a:r>
              <a:rPr lang="en-US" sz="1100" dirty="0"/>
              <a:t>Mobile phones must not be seen after students enter the building in the morning, up until they leave in the afternoon. Mobile phones that are heard and/or used without permission during school hours will be confiscated and sent to the Boys &amp; Girls School Supervisor Offices. If mobile phones are permitted to be used for educational purposes, the teacher/supervisor will communicate this with their students.</a:t>
            </a:r>
          </a:p>
          <a:p>
            <a:pPr>
              <a:lnSpc>
                <a:spcPct val="100000"/>
              </a:lnSpc>
            </a:pPr>
            <a:endParaRPr lang="en-US" sz="1100" dirty="0"/>
          </a:p>
          <a:p>
            <a:pPr marL="0" indent="0">
              <a:lnSpc>
                <a:spcPct val="100000"/>
              </a:lnSpc>
              <a:buNone/>
            </a:pPr>
            <a:r>
              <a:rPr lang="en-US" sz="1100" b="1" u="sng" dirty="0"/>
              <a:t>Bring Your Own Device (B.Y.O.D.) Grades 5-8</a:t>
            </a:r>
          </a:p>
          <a:p>
            <a:pPr>
              <a:lnSpc>
                <a:spcPct val="100000"/>
              </a:lnSpc>
            </a:pPr>
            <a:r>
              <a:rPr lang="en-US" sz="1100" dirty="0"/>
              <a:t>At SAIS we encourage students to engage with the curriculum and utilize 21</a:t>
            </a:r>
            <a:r>
              <a:rPr lang="en-US" sz="1100" baseline="30000" dirty="0"/>
              <a:t>st</a:t>
            </a:r>
            <a:r>
              <a:rPr lang="en-US" sz="1100" dirty="0"/>
              <a:t> century skills to support their learning both inside and outside of the classroom. With this in mind, students are requested to bring their own devices to school when their class is assigned device time. Devices will only be used to support student engagement with such classroom tools like Canva, Google Classroom, Kahoot, </a:t>
            </a:r>
            <a:r>
              <a:rPr lang="en-US" sz="1100" dirty="0" err="1"/>
              <a:t>Blooket</a:t>
            </a:r>
            <a:r>
              <a:rPr lang="en-US" sz="1100" dirty="0"/>
              <a:t>, </a:t>
            </a:r>
            <a:r>
              <a:rPr lang="en-US" sz="1100" dirty="0" err="1"/>
              <a:t>Quizziz</a:t>
            </a:r>
            <a:r>
              <a:rPr lang="en-US" sz="1100" dirty="0"/>
              <a:t>, Virtual Labs, etc. Students are expected to use their devices only when instructed by their teachers and to maintain proper usage following the school Code of Conduct policy and Cyber Bullying laws.</a:t>
            </a:r>
          </a:p>
        </p:txBody>
      </p:sp>
    </p:spTree>
    <p:extLst>
      <p:ext uri="{BB962C8B-B14F-4D97-AF65-F5344CB8AC3E}">
        <p14:creationId xmlns:p14="http://schemas.microsoft.com/office/powerpoint/2010/main" val="345286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A49C5EFC-0CF3-BA48-AAD9-4A479EF81418}"/>
              </a:ext>
            </a:extLst>
          </p:cNvPr>
          <p:cNvSpPr>
            <a:spLocks noGrp="1"/>
          </p:cNvSpPr>
          <p:nvPr>
            <p:ph type="title"/>
          </p:nvPr>
        </p:nvSpPr>
        <p:spPr>
          <a:xfrm>
            <a:off x="573409" y="559477"/>
            <a:ext cx="3765200" cy="5709931"/>
          </a:xfrm>
        </p:spPr>
        <p:txBody>
          <a:bodyPr>
            <a:normAutofit/>
          </a:bodyPr>
          <a:lstStyle/>
          <a:p>
            <a:pPr algn="ctr"/>
            <a:r>
              <a:rPr lang="en-AE"/>
              <a:t>Values</a:t>
            </a:r>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14" name="Content Placeholder 2">
            <a:extLst>
              <a:ext uri="{FF2B5EF4-FFF2-40B4-BE49-F238E27FC236}">
                <a16:creationId xmlns:a16="http://schemas.microsoft.com/office/drawing/2014/main" id="{8FBF037F-991F-4E68-AD49-64ABC776D7A7}"/>
              </a:ext>
            </a:extLst>
          </p:cNvPr>
          <p:cNvGraphicFramePr>
            <a:graphicFrameLocks noGrp="1"/>
          </p:cNvGraphicFramePr>
          <p:nvPr>
            <p:ph idx="1"/>
            <p:extLst>
              <p:ext uri="{D42A27DB-BD31-4B8C-83A1-F6EECF244321}">
                <p14:modId xmlns:p14="http://schemas.microsoft.com/office/powerpoint/2010/main" val="306285829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091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9385-2105-C264-EDEA-A429395FC77C}"/>
              </a:ext>
            </a:extLst>
          </p:cNvPr>
          <p:cNvSpPr>
            <a:spLocks noGrp="1"/>
          </p:cNvSpPr>
          <p:nvPr>
            <p:ph type="title"/>
          </p:nvPr>
        </p:nvSpPr>
        <p:spPr>
          <a:xfrm>
            <a:off x="1066800" y="642594"/>
            <a:ext cx="10058400" cy="1352894"/>
          </a:xfrm>
        </p:spPr>
        <p:txBody>
          <a:bodyPr>
            <a:normAutofit/>
          </a:bodyPr>
          <a:lstStyle/>
          <a:p>
            <a:r>
              <a:rPr lang="en-US" b="1" u="sng" dirty="0"/>
              <a:t>Computer Use, Extra Curriculars</a:t>
            </a:r>
          </a:p>
        </p:txBody>
      </p:sp>
      <p:pic>
        <p:nvPicPr>
          <p:cNvPr id="4" name="Content Placeholder 3" descr="A picture containing table, instrument, sitting, small&#10;&#10;Description automatically generated">
            <a:extLst>
              <a:ext uri="{FF2B5EF4-FFF2-40B4-BE49-F238E27FC236}">
                <a16:creationId xmlns:a16="http://schemas.microsoft.com/office/drawing/2014/main" id="{B0FA48F9-DCF7-06E8-CD67-CDAA06CC9EAE}"/>
              </a:ext>
            </a:extLst>
          </p:cNvPr>
          <p:cNvPicPr>
            <a:picLocks noGrp="1" noChangeAspect="1"/>
          </p:cNvPicPr>
          <p:nvPr>
            <p:ph idx="1"/>
          </p:nvPr>
        </p:nvPicPr>
        <p:blipFill rotWithShape="1">
          <a:blip r:embed="rId2">
            <a:alphaModFix amt="10000"/>
            <a:extLst>
              <a:ext uri="{837473B0-CC2E-450A-ABE3-18F120FF3D39}">
                <a1611:picAttrSrcUrl xmlns:a1611="http://schemas.microsoft.com/office/drawing/2016/11/main" r:id="rId3"/>
              </a:ext>
            </a:extLst>
          </a:blip>
          <a:srcRect t="14707" b="10779"/>
          <a:stretch/>
        </p:blipFill>
        <p:spPr>
          <a:xfrm>
            <a:off x="343395" y="490365"/>
            <a:ext cx="11505210" cy="6001093"/>
          </a:xfrm>
          <a:prstGeom prst="rect">
            <a:avLst/>
          </a:prstGeom>
        </p:spPr>
      </p:pic>
      <p:sp>
        <p:nvSpPr>
          <p:cNvPr id="7" name="TextBox 6">
            <a:extLst>
              <a:ext uri="{FF2B5EF4-FFF2-40B4-BE49-F238E27FC236}">
                <a16:creationId xmlns:a16="http://schemas.microsoft.com/office/drawing/2014/main" id="{E7391810-54D3-2D4F-BA4A-8F958BD3165E}"/>
              </a:ext>
            </a:extLst>
          </p:cNvPr>
          <p:cNvSpPr txBox="1"/>
          <p:nvPr/>
        </p:nvSpPr>
        <p:spPr>
          <a:xfrm>
            <a:off x="781049" y="2059780"/>
            <a:ext cx="10691813" cy="3046988"/>
          </a:xfrm>
          <a:prstGeom prst="rect">
            <a:avLst/>
          </a:prstGeom>
          <a:noFill/>
        </p:spPr>
        <p:txBody>
          <a:bodyPr wrap="square" rtlCol="0">
            <a:spAutoFit/>
          </a:bodyPr>
          <a:lstStyle/>
          <a:p>
            <a:r>
              <a:rPr lang="en-US" sz="1600" u="sng" dirty="0"/>
              <a:t>Computer Use:</a:t>
            </a:r>
          </a:p>
          <a:p>
            <a:endParaRPr lang="en-US" sz="1600" dirty="0"/>
          </a:p>
          <a:p>
            <a:pPr marL="285750" indent="-285750">
              <a:buFont typeface="Arial" panose="020B0604020202020204" pitchFamily="34" charset="0"/>
              <a:buChar char="•"/>
            </a:pPr>
            <a:r>
              <a:rPr lang="en-US" sz="1600" dirty="0"/>
              <a:t>In order to facilitate academic research endeavors, SAIS AUH provides restricted internet access. While the benefits gained from this service are clearly enormous, there is a potential for abuse. In order to continue this service, we ask that all students, staff and visitors sign an “Internet User Policy” wherein they agree to access only academically appropriate programs, material and content. Failure to abide by this agreement may lead to disciplinary action.</a:t>
            </a:r>
          </a:p>
          <a:p>
            <a:pPr marL="285750" indent="-285750">
              <a:buFont typeface="Arial" panose="020B0604020202020204" pitchFamily="34" charset="0"/>
              <a:buChar char="•"/>
            </a:pPr>
            <a:endParaRPr lang="en-US" sz="1600" dirty="0"/>
          </a:p>
          <a:p>
            <a:r>
              <a:rPr lang="en-US" sz="1600" u="sng" dirty="0"/>
              <a:t>Extracurricular Activities:</a:t>
            </a:r>
          </a:p>
          <a:p>
            <a:pPr marL="285750" indent="-285750">
              <a:buFont typeface="Arial" panose="020B0604020202020204" pitchFamily="34" charset="0"/>
              <a:buChar char="•"/>
            </a:pPr>
            <a:r>
              <a:rPr lang="en-US" sz="1600" dirty="0"/>
              <a:t>Each term students are offered various opportunities afterschool that will encourage their growth in the arts, revision classes, and/or sports. Students will also be afforded numerous opportunities to take part in programs that encourage leadership and teamwork such as Model UN (Model United Nations and Model Congress and similar programs.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145188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descr="A blue logo with white text&#10;&#10;Description automatically generated with low confidence">
            <a:extLst>
              <a:ext uri="{FF2B5EF4-FFF2-40B4-BE49-F238E27FC236}">
                <a16:creationId xmlns:a16="http://schemas.microsoft.com/office/drawing/2014/main" id="{88E0A082-7B91-8EB3-E2B8-73B61C58A2F0}"/>
              </a:ext>
            </a:extLst>
          </p:cNvPr>
          <p:cNvPicPr>
            <a:picLocks noChangeAspect="1"/>
          </p:cNvPicPr>
          <p:nvPr/>
        </p:nvPicPr>
        <p:blipFill rotWithShape="1">
          <a:blip r:embed="rId2"/>
          <a:srcRect b="27200"/>
          <a:stretch/>
        </p:blipFill>
        <p:spPr>
          <a:xfrm>
            <a:off x="3625167" y="992634"/>
            <a:ext cx="4941666" cy="5251874"/>
          </a:xfrm>
          <a:prstGeom prst="rect">
            <a:avLst/>
          </a:prstGeom>
        </p:spPr>
      </p:pic>
    </p:spTree>
    <p:extLst>
      <p:ext uri="{BB962C8B-B14F-4D97-AF65-F5344CB8AC3E}">
        <p14:creationId xmlns:p14="http://schemas.microsoft.com/office/powerpoint/2010/main" val="321801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Glasses on top of a book">
            <a:extLst>
              <a:ext uri="{FF2B5EF4-FFF2-40B4-BE49-F238E27FC236}">
                <a16:creationId xmlns:a16="http://schemas.microsoft.com/office/drawing/2014/main" id="{BD75D159-6531-B60C-6CA9-875657256DBA}"/>
              </a:ext>
            </a:extLst>
          </p:cNvPr>
          <p:cNvPicPr>
            <a:picLocks noChangeAspect="1"/>
          </p:cNvPicPr>
          <p:nvPr/>
        </p:nvPicPr>
        <p:blipFill rotWithShape="1">
          <a:blip r:embed="rId2"/>
          <a:srcRect l="6456" r="31788" b="-1"/>
          <a:stretch/>
        </p:blipFill>
        <p:spPr>
          <a:xfrm>
            <a:off x="20" y="10"/>
            <a:ext cx="6392647" cy="6857990"/>
          </a:xfrm>
          <a:prstGeom prst="rect">
            <a:avLst/>
          </a:prstGeom>
        </p:spPr>
      </p:pic>
      <p:sp>
        <p:nvSpPr>
          <p:cNvPr id="30" name="Rectangle 29">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AB401-934D-5D41-BF5D-43A6955982E6}"/>
              </a:ext>
            </a:extLst>
          </p:cNvPr>
          <p:cNvSpPr>
            <a:spLocks noGrp="1"/>
          </p:cNvSpPr>
          <p:nvPr>
            <p:ph type="title"/>
          </p:nvPr>
        </p:nvSpPr>
        <p:spPr>
          <a:xfrm>
            <a:off x="7064082" y="642594"/>
            <a:ext cx="4472921" cy="1371600"/>
          </a:xfrm>
        </p:spPr>
        <p:txBody>
          <a:bodyPr>
            <a:normAutofit/>
          </a:bodyPr>
          <a:lstStyle/>
          <a:p>
            <a:r>
              <a:rPr lang="en-US" sz="4000" u="sng"/>
              <a:t>Academics</a:t>
            </a:r>
            <a:endParaRPr lang="en-AE" sz="4000"/>
          </a:p>
        </p:txBody>
      </p:sp>
      <p:sp>
        <p:nvSpPr>
          <p:cNvPr id="3" name="Content Placeholder 2">
            <a:extLst>
              <a:ext uri="{FF2B5EF4-FFF2-40B4-BE49-F238E27FC236}">
                <a16:creationId xmlns:a16="http://schemas.microsoft.com/office/drawing/2014/main" id="{947BEFED-64EA-AB4C-8054-2DCE8FD1EA89}"/>
              </a:ext>
            </a:extLst>
          </p:cNvPr>
          <p:cNvSpPr>
            <a:spLocks noGrp="1"/>
          </p:cNvSpPr>
          <p:nvPr>
            <p:ph idx="1"/>
          </p:nvPr>
        </p:nvSpPr>
        <p:spPr>
          <a:xfrm>
            <a:off x="7064082" y="2103120"/>
            <a:ext cx="4472922" cy="3931920"/>
          </a:xfrm>
        </p:spPr>
        <p:txBody>
          <a:bodyPr>
            <a:normAutofit/>
          </a:bodyPr>
          <a:lstStyle/>
          <a:p>
            <a:pPr marL="0" indent="0">
              <a:buNone/>
            </a:pPr>
            <a:r>
              <a:rPr lang="en-US"/>
              <a:t>SAIS Abu Dhabi is committed to maintaining a relevant, rigorous college-preparatory education for all students.</a:t>
            </a:r>
            <a:endParaRPr lang="en-AE"/>
          </a:p>
          <a:p>
            <a:endParaRPr lang="en-AE"/>
          </a:p>
        </p:txBody>
      </p:sp>
    </p:spTree>
    <p:extLst>
      <p:ext uri="{BB962C8B-B14F-4D97-AF65-F5344CB8AC3E}">
        <p14:creationId xmlns:p14="http://schemas.microsoft.com/office/powerpoint/2010/main" val="50352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6E92D59-FD1B-47BC-9D02-0F3B959A6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2AE646-CC19-4A1F-900B-E512D06A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14E4F834-34CB-4787-920F-CD1E1B8BC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52104296-AC77-0642-B652-72DFF2058738}"/>
              </a:ext>
            </a:extLst>
          </p:cNvPr>
          <p:cNvSpPr>
            <a:spLocks noGrp="1"/>
          </p:cNvSpPr>
          <p:nvPr>
            <p:ph type="title"/>
          </p:nvPr>
        </p:nvSpPr>
        <p:spPr>
          <a:xfrm>
            <a:off x="371856" y="697972"/>
            <a:ext cx="3329150" cy="1419632"/>
          </a:xfrm>
        </p:spPr>
        <p:txBody>
          <a:bodyPr>
            <a:normAutofit fontScale="90000"/>
          </a:bodyPr>
          <a:lstStyle/>
          <a:p>
            <a:r>
              <a:rPr lang="en-US" u="sng" dirty="0"/>
              <a:t>International Academic Standards</a:t>
            </a:r>
            <a:endParaRPr lang="en-AE" dirty="0"/>
          </a:p>
        </p:txBody>
      </p:sp>
      <p:sp>
        <p:nvSpPr>
          <p:cNvPr id="3" name="Content Placeholder 2">
            <a:extLst>
              <a:ext uri="{FF2B5EF4-FFF2-40B4-BE49-F238E27FC236}">
                <a16:creationId xmlns:a16="http://schemas.microsoft.com/office/drawing/2014/main" id="{AFCB0543-B843-1C43-B4A7-0798198A50BF}"/>
              </a:ext>
            </a:extLst>
          </p:cNvPr>
          <p:cNvSpPr>
            <a:spLocks noGrp="1"/>
          </p:cNvSpPr>
          <p:nvPr>
            <p:ph idx="1"/>
          </p:nvPr>
        </p:nvSpPr>
        <p:spPr>
          <a:xfrm>
            <a:off x="4372954" y="697972"/>
            <a:ext cx="6927842" cy="2155005"/>
          </a:xfrm>
        </p:spPr>
        <p:txBody>
          <a:bodyPr>
            <a:normAutofit/>
          </a:bodyPr>
          <a:lstStyle/>
          <a:p>
            <a:pPr marL="0" lvl="0" indent="0" eaLnBrk="0" fontAlgn="base" hangingPunct="0">
              <a:lnSpc>
                <a:spcPct val="100000"/>
              </a:lnSpc>
              <a:spcBef>
                <a:spcPct val="0"/>
              </a:spcBef>
              <a:spcAft>
                <a:spcPct val="0"/>
              </a:spcAft>
              <a:buClrTx/>
              <a:buNone/>
            </a:pPr>
            <a:r>
              <a:rPr lang="en-US" altLang="en-US" sz="1400" dirty="0">
                <a:latin typeface="Apple Braille"/>
              </a:rPr>
              <a:t>The AERO (American Education Reaches Out) framework provides standards-based guidance for international schools following a U.S. curriculum. Developed with support from the U.S. State Department’s Office of Overseas Schools, it aligns with Common Core and Next Generation standards, ensuring consistency across subjects. AERO helps schools design curriculum, assessments, and professional development to maintain high-quality, transferable education for globally mobile students.</a:t>
            </a:r>
          </a:p>
          <a:p>
            <a:endParaRPr lang="en-AE" sz="1400" dirty="0"/>
          </a:p>
        </p:txBody>
      </p:sp>
      <p:sp>
        <p:nvSpPr>
          <p:cNvPr id="12" name="Content Placeholder 2">
            <a:extLst>
              <a:ext uri="{FF2B5EF4-FFF2-40B4-BE49-F238E27FC236}">
                <a16:creationId xmlns:a16="http://schemas.microsoft.com/office/drawing/2014/main" id="{7532E213-E683-3441-97CD-81C572392467}"/>
              </a:ext>
            </a:extLst>
          </p:cNvPr>
          <p:cNvSpPr txBox="1">
            <a:spLocks/>
          </p:cNvSpPr>
          <p:nvPr/>
        </p:nvSpPr>
        <p:spPr>
          <a:xfrm>
            <a:off x="4372954" y="3860304"/>
            <a:ext cx="6927842" cy="2155005"/>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pple Braille" pitchFamily="2" charset="0"/>
              </a:rPr>
              <a:t>The school follows the Ministry of Education (MOE) Curriculum for Arabic, Islamic, and UAE Social Studies.  MOE curriculum is taught in Arabic. Islamic Studies is mandatory for all Muslim students. Alternative classes are offered for Non-Arab students and Non-Muslim students.</a:t>
            </a:r>
            <a:endParaRPr lang="en-AE" dirty="0"/>
          </a:p>
          <a:p>
            <a:endParaRPr lang="en-AE" dirty="0"/>
          </a:p>
        </p:txBody>
      </p:sp>
      <p:sp>
        <p:nvSpPr>
          <p:cNvPr id="14" name="Title 1">
            <a:extLst>
              <a:ext uri="{FF2B5EF4-FFF2-40B4-BE49-F238E27FC236}">
                <a16:creationId xmlns:a16="http://schemas.microsoft.com/office/drawing/2014/main" id="{FDBC9492-B412-9949-8D53-F08681D96565}"/>
              </a:ext>
            </a:extLst>
          </p:cNvPr>
          <p:cNvSpPr txBox="1">
            <a:spLocks/>
          </p:cNvSpPr>
          <p:nvPr/>
        </p:nvSpPr>
        <p:spPr>
          <a:xfrm>
            <a:off x="371856" y="3860304"/>
            <a:ext cx="3665124" cy="14196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r>
              <a:rPr lang="en-US" u="sng" dirty="0"/>
              <a:t>MOE Standards </a:t>
            </a:r>
            <a:endParaRPr lang="en-US" dirty="0"/>
          </a:p>
        </p:txBody>
      </p:sp>
    </p:spTree>
    <p:extLst>
      <p:ext uri="{BB962C8B-B14F-4D97-AF65-F5344CB8AC3E}">
        <p14:creationId xmlns:p14="http://schemas.microsoft.com/office/powerpoint/2010/main" val="1843092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2" name="Rectangle 4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4" name="Rectangle 4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6" name="Group 4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7" name="Straight Connector 4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52">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holding, indoor, person&#10;&#10;Description automatically generated">
            <a:extLst>
              <a:ext uri="{FF2B5EF4-FFF2-40B4-BE49-F238E27FC236}">
                <a16:creationId xmlns:a16="http://schemas.microsoft.com/office/drawing/2014/main" id="{15D7432A-94C6-9241-B3D0-FC9ED7DD1449}"/>
              </a:ext>
            </a:extLst>
          </p:cNvPr>
          <p:cNvPicPr>
            <a:picLocks noChangeAspect="1"/>
          </p:cNvPicPr>
          <p:nvPr/>
        </p:nvPicPr>
        <p:blipFill rotWithShape="1">
          <a:blip r:embed="rId2">
            <a:alphaModFix amt="45000"/>
            <a:extLst>
              <a:ext uri="{837473B0-CC2E-450A-ABE3-18F120FF3D39}">
                <a1611:picAttrSrcUrl xmlns:a1611="http://schemas.microsoft.com/office/drawing/2016/11/main" r:id="rId3"/>
              </a:ext>
            </a:extLst>
          </a:blip>
          <a:srcRect b="13128"/>
          <a:stretch/>
        </p:blipFill>
        <p:spPr>
          <a:xfrm>
            <a:off x="20" y="10"/>
            <a:ext cx="12191980" cy="6857990"/>
          </a:xfrm>
          <a:prstGeom prst="rect">
            <a:avLst/>
          </a:prstGeom>
        </p:spPr>
      </p:pic>
      <p:sp>
        <p:nvSpPr>
          <p:cNvPr id="55" name="Rectangle 54">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FF52E0CA-70F1-B346-B271-32444B595B34}"/>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5800" u="sng" cap="all" spc="-100" dirty="0"/>
              <a:t>EAL Program and ALN Support Lessons</a:t>
            </a:r>
            <a:endParaRPr lang="en-US" sz="5800" cap="all" spc="-100" dirty="0"/>
          </a:p>
        </p:txBody>
      </p:sp>
      <p:sp>
        <p:nvSpPr>
          <p:cNvPr id="57" name="Rectangle 56">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US"/>
          </a:p>
        </p:txBody>
      </p:sp>
    </p:spTree>
    <p:extLst>
      <p:ext uri="{BB962C8B-B14F-4D97-AF65-F5344CB8AC3E}">
        <p14:creationId xmlns:p14="http://schemas.microsoft.com/office/powerpoint/2010/main" val="129060786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able, computer, keyboard&#10;&#10;Description automatically generated">
            <a:extLst>
              <a:ext uri="{FF2B5EF4-FFF2-40B4-BE49-F238E27FC236}">
                <a16:creationId xmlns:a16="http://schemas.microsoft.com/office/drawing/2014/main" id="{DBCCAAEC-5417-3841-BE03-57FE1FA175E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5162" r="9091" b="18229"/>
          <a:stretch/>
        </p:blipFill>
        <p:spPr>
          <a:xfrm>
            <a:off x="20" y="-1"/>
            <a:ext cx="12191980" cy="6857999"/>
          </a:xfrm>
          <a:prstGeom prst="rect">
            <a:avLst/>
          </a:prstGeom>
        </p:spPr>
      </p:pic>
      <p:sp>
        <p:nvSpPr>
          <p:cNvPr id="25"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4ECD7-231C-5C4D-9474-A6554115B6ED}"/>
              </a:ext>
            </a:extLst>
          </p:cNvPr>
          <p:cNvSpPr>
            <a:spLocks noGrp="1"/>
          </p:cNvSpPr>
          <p:nvPr>
            <p:ph type="title"/>
          </p:nvPr>
        </p:nvSpPr>
        <p:spPr>
          <a:xfrm>
            <a:off x="774043" y="727626"/>
            <a:ext cx="4602152" cy="1718225"/>
          </a:xfrm>
        </p:spPr>
        <p:txBody>
          <a:bodyPr>
            <a:normAutofit/>
          </a:bodyPr>
          <a:lstStyle/>
          <a:p>
            <a:r>
              <a:rPr lang="en-US" sz="4400" b="1"/>
              <a:t>EAL Program</a:t>
            </a:r>
            <a:endParaRPr lang="en-AE" sz="4400"/>
          </a:p>
        </p:txBody>
      </p:sp>
      <p:sp>
        <p:nvSpPr>
          <p:cNvPr id="3" name="Content Placeholder 2">
            <a:extLst>
              <a:ext uri="{FF2B5EF4-FFF2-40B4-BE49-F238E27FC236}">
                <a16:creationId xmlns:a16="http://schemas.microsoft.com/office/drawing/2014/main" id="{9B2CA209-EA61-C542-B405-41C0F6194098}"/>
              </a:ext>
            </a:extLst>
          </p:cNvPr>
          <p:cNvSpPr>
            <a:spLocks noGrp="1"/>
          </p:cNvSpPr>
          <p:nvPr>
            <p:ph idx="1"/>
          </p:nvPr>
        </p:nvSpPr>
        <p:spPr>
          <a:xfrm>
            <a:off x="774043" y="2538920"/>
            <a:ext cx="4602152" cy="3480066"/>
          </a:xfrm>
        </p:spPr>
        <p:txBody>
          <a:bodyPr>
            <a:normAutofit/>
          </a:bodyPr>
          <a:lstStyle/>
          <a:p>
            <a:pPr marL="0" indent="0">
              <a:lnSpc>
                <a:spcPct val="100000"/>
              </a:lnSpc>
              <a:buNone/>
            </a:pPr>
            <a:r>
              <a:rPr lang="en-US">
                <a:latin typeface="Apple Braille" pitchFamily="2" charset="0"/>
              </a:rPr>
              <a:t>At SAIS-Abu Dhabi we utilize the WIDA screener as a benchmark to identify a student’s English proficiency skills in reading, writing, listening, and speaking.  Utilizing this benchmark, we are able to identify students within the school who need additional foundational English support before they are able to function in the mainstream English class.  Through the hard work of talented and highly qualified teachers, EAL students are provided support with our EAL Program which allows teachers to provide smaller teacher: student ratios and provide even further differentiated support to students to help them achieve proficiency  in their English skills that will help them to achieve success in their mainstream classes.</a:t>
            </a:r>
            <a:endParaRPr lang="en-AE"/>
          </a:p>
          <a:p>
            <a:pPr>
              <a:lnSpc>
                <a:spcPct val="100000"/>
              </a:lnSpc>
            </a:pPr>
            <a:endParaRPr lang="en-AE"/>
          </a:p>
        </p:txBody>
      </p:sp>
    </p:spTree>
    <p:extLst>
      <p:ext uri="{BB962C8B-B14F-4D97-AF65-F5344CB8AC3E}">
        <p14:creationId xmlns:p14="http://schemas.microsoft.com/office/powerpoint/2010/main" val="1972020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8755</TotalTime>
  <Words>7090</Words>
  <Application>Microsoft Office PowerPoint</Application>
  <PresentationFormat>Widescreen</PresentationFormat>
  <Paragraphs>555</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Amasis MT Pro Medium</vt:lpstr>
      <vt:lpstr>Apple Braille</vt:lpstr>
      <vt:lpstr>Arial</vt:lpstr>
      <vt:lpstr>Calibri</vt:lpstr>
      <vt:lpstr>Century Schoolbook</vt:lpstr>
      <vt:lpstr>Franklin Gothic Book</vt:lpstr>
      <vt:lpstr>Garamond</vt:lpstr>
      <vt:lpstr>Times New Roman</vt:lpstr>
      <vt:lpstr>SavonVTI</vt:lpstr>
      <vt:lpstr>Sharjah American International School   Abu Dhabi campus</vt:lpstr>
      <vt:lpstr>Handbook Overview </vt:lpstr>
      <vt:lpstr>SAIS Vision</vt:lpstr>
      <vt:lpstr>Sais Mission</vt:lpstr>
      <vt:lpstr>Values</vt:lpstr>
      <vt:lpstr>Academics</vt:lpstr>
      <vt:lpstr>International Academic Standards</vt:lpstr>
      <vt:lpstr>EAL Program and ALN Support Lessons</vt:lpstr>
      <vt:lpstr>EAL Program</vt:lpstr>
      <vt:lpstr>ALN Support</vt:lpstr>
      <vt:lpstr>Student Care and Support </vt:lpstr>
      <vt:lpstr>Academic Integrity Policy</vt:lpstr>
      <vt:lpstr>Cheating</vt:lpstr>
      <vt:lpstr>Plagiarism</vt:lpstr>
      <vt:lpstr>SAIS Abu Dhabi  Grading Policies</vt:lpstr>
      <vt:lpstr>Middle School </vt:lpstr>
      <vt:lpstr>Middle School Promotion and Retention</vt:lpstr>
      <vt:lpstr>Middle School Awards</vt:lpstr>
      <vt:lpstr>Health and Nutrition</vt:lpstr>
      <vt:lpstr>Personal Finance </vt:lpstr>
      <vt:lpstr>Middle School Sample Timetable</vt:lpstr>
      <vt:lpstr>PowerPoint Presentation</vt:lpstr>
      <vt:lpstr>Assessments</vt:lpstr>
      <vt:lpstr>SAIS Code of Conduct Policy   2025-2026 </vt:lpstr>
      <vt:lpstr>Responsibilities:   Managerial Responsibility:  </vt:lpstr>
      <vt:lpstr>Responsibilities:   Teachers Responsibility: </vt:lpstr>
      <vt:lpstr>Responsibilities:   Parental Responsibility &amp; Student Responsibility Attitudes and Behavior  </vt:lpstr>
      <vt:lpstr>Responsibilities:   SAIS Monitoring and Support Team:  </vt:lpstr>
      <vt:lpstr>Responsibilities:   Attendance:   </vt:lpstr>
      <vt:lpstr>Responsibilities:   Absence:    </vt:lpstr>
      <vt:lpstr>Responsibilities:   Absence:    </vt:lpstr>
      <vt:lpstr>Responsibilities:   Motivation:     </vt:lpstr>
      <vt:lpstr>A. The SAIS Code of Conduct: </vt:lpstr>
      <vt:lpstr>B. SAIS staff members are committed to:</vt:lpstr>
      <vt:lpstr>Conduct violations </vt:lpstr>
      <vt:lpstr>Conduct Violations (1)</vt:lpstr>
      <vt:lpstr>Procedures to deal with the violation </vt:lpstr>
      <vt:lpstr>Conduct Violations (2)</vt:lpstr>
      <vt:lpstr>Procedures to deal with the violation </vt:lpstr>
      <vt:lpstr>Conduct Violations (3)</vt:lpstr>
      <vt:lpstr>Procedures to deal with the violation </vt:lpstr>
      <vt:lpstr>Conduct Violations (4)</vt:lpstr>
      <vt:lpstr>Procedures to deal with the violation </vt:lpstr>
      <vt:lpstr>Bullying </vt:lpstr>
      <vt:lpstr>What is Bullying? </vt:lpstr>
      <vt:lpstr>There are no Acceptable Excuses for Bullying:</vt:lpstr>
      <vt:lpstr>PowerPoint Presentation</vt:lpstr>
      <vt:lpstr>Additional information </vt:lpstr>
      <vt:lpstr>Personal Property, Mobile Phones and Devices</vt:lpstr>
      <vt:lpstr>Computer Use, Extra Curriculars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Sharjah American International School Abu Dhabi campus</dc:title>
  <dc:creator>Matthew Lombard</dc:creator>
  <cp:lastModifiedBy>Iman Khalid</cp:lastModifiedBy>
  <cp:revision>259</cp:revision>
  <dcterms:created xsi:type="dcterms:W3CDTF">2020-10-25T10:30:08Z</dcterms:created>
  <dcterms:modified xsi:type="dcterms:W3CDTF">2025-08-18T09:46:09Z</dcterms:modified>
</cp:coreProperties>
</file>